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92" r:id="rId6"/>
    <p:sldId id="261" r:id="rId7"/>
    <p:sldId id="294" r:id="rId8"/>
    <p:sldId id="295" r:id="rId9"/>
    <p:sldId id="296" r:id="rId10"/>
    <p:sldId id="262" r:id="rId11"/>
    <p:sldId id="263" r:id="rId12"/>
    <p:sldId id="297" r:id="rId13"/>
    <p:sldId id="298" r:id="rId14"/>
    <p:sldId id="267" r:id="rId15"/>
    <p:sldId id="269" r:id="rId16"/>
    <p:sldId id="286" r:id="rId17"/>
    <p:sldId id="289" r:id="rId18"/>
    <p:sldId id="299" r:id="rId19"/>
    <p:sldId id="287" r:id="rId20"/>
    <p:sldId id="290" r:id="rId21"/>
    <p:sldId id="291" r:id="rId22"/>
  </p:sldIdLst>
  <p:sldSz cx="9144000" cy="5143500" type="screen16x9"/>
  <p:notesSz cx="6858000" cy="9144000"/>
  <p:embeddedFontLst>
    <p:embeddedFont>
      <p:font typeface="Montserrat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Roboto" charset="0"/>
      <p:regular r:id="rId32"/>
      <p:bold r:id="rId33"/>
      <p:italic r:id="rId34"/>
      <p:boldItalic r:id="rId35"/>
    </p:embeddedFont>
    <p:embeddedFont>
      <p:font typeface="Karla" charset="0"/>
      <p:regular r:id="rId36"/>
      <p:bold r:id="rId37"/>
      <p:italic r:id="rId38"/>
      <p:boldItalic r:id="rId39"/>
    </p:embeddedFont>
    <p:embeddedFont>
      <p:font typeface="Cambria Math" pitchFamily="18" charset="0"/>
      <p:regular r:id="rId40"/>
    </p:embeddedFont>
    <p:embeddedFont>
      <p:font typeface="VNI-Times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B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58EEFB8-15E5-44A9-849B-1A3A7A75EEDB}">
  <a:tblStyle styleId="{E58EEFB8-15E5-44A9-849B-1A3A7A75EE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C488C-F851-481B-AD2F-818D28BF12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57F1EA-CB39-48CC-846E-F2FDB18FCCDB}">
      <dgm:prSet phldrT="[Text]" custT="1"/>
      <dgm:spPr/>
      <dgm:t>
        <a:bodyPr/>
        <a:lstStyle/>
        <a:p>
          <a:pPr rtl="0"/>
          <a:r>
            <a:rPr lang="vi-VN" sz="2000" b="1" smtClean="0">
              <a:solidFill>
                <a:schemeClr val="bg1"/>
              </a:solidFill>
              <a:latin typeface="+mn-lt"/>
            </a:rPr>
            <a:t>1. Biểu diễn số để tính toán trong máy tính</a:t>
          </a:r>
          <a:endParaRPr lang="en-US" sz="2000" b="1">
            <a:solidFill>
              <a:schemeClr val="bg1"/>
            </a:solidFill>
            <a:latin typeface="+mn-lt"/>
          </a:endParaRPr>
        </a:p>
      </dgm:t>
    </dgm:pt>
    <dgm:pt modelId="{C4AC8CCE-7B12-4167-B034-7FC4B0550E01}" type="parTrans" cxnId="{44A90C52-9FFA-4C4A-9A33-A56691B37768}">
      <dgm:prSet/>
      <dgm:spPr/>
      <dgm:t>
        <a:bodyPr/>
        <a:lstStyle/>
        <a:p>
          <a:endParaRPr lang="en-US"/>
        </a:p>
      </dgm:t>
    </dgm:pt>
    <dgm:pt modelId="{9858DD4B-EDD4-4483-89FD-B39972FE8782}" type="sibTrans" cxnId="{44A90C52-9FFA-4C4A-9A33-A56691B37768}">
      <dgm:prSet/>
      <dgm:spPr/>
      <dgm:t>
        <a:bodyPr/>
        <a:lstStyle/>
        <a:p>
          <a:endParaRPr lang="en-US"/>
        </a:p>
      </dgm:t>
    </dgm:pt>
    <dgm:pt modelId="{2190D587-67FE-4A22-A1C3-8002A932C306}">
      <dgm:prSet phldrT="[Text]"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smtClean="0">
              <a:solidFill>
                <a:schemeClr val="bg1"/>
              </a:solidFill>
              <a:latin typeface="+mj-lt"/>
            </a:rPr>
            <a:t>2. Dữ liệu và các bước xử lí thông tin trong máy tính</a:t>
          </a:r>
          <a:endParaRPr lang="en-US" sz="2000" b="1"/>
        </a:p>
      </dgm:t>
    </dgm:pt>
    <dgm:pt modelId="{B9C5EE7B-B3C0-47F1-BA94-7D859968FCEC}" type="parTrans" cxnId="{45CA3AB6-4ABD-49B9-A3EB-C0D9C0840FDC}">
      <dgm:prSet/>
      <dgm:spPr/>
      <dgm:t>
        <a:bodyPr/>
        <a:lstStyle/>
        <a:p>
          <a:endParaRPr lang="en-US"/>
        </a:p>
      </dgm:t>
    </dgm:pt>
    <dgm:pt modelId="{97A4B368-6A00-4C70-8BA8-DAECC8619E97}" type="sibTrans" cxnId="{45CA3AB6-4ABD-49B9-A3EB-C0D9C0840FDC}">
      <dgm:prSet/>
      <dgm:spPr/>
      <dgm:t>
        <a:bodyPr/>
        <a:lstStyle/>
        <a:p>
          <a:endParaRPr lang="en-US"/>
        </a:p>
      </dgm:t>
    </dgm:pt>
    <dgm:pt modelId="{78D5EE31-E9FE-4ED5-BC97-2C19BE2FEDB1}">
      <dgm:prSet phldrT="[Text]"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smtClean="0">
              <a:latin typeface="+mj-lt"/>
            </a:rPr>
            <a:t>3. Dung lượng lưu trữ dữ liệu của </a:t>
          </a:r>
          <a:r>
            <a:rPr lang="vi-VN" sz="2000" b="1" smtClean="0">
              <a:latin typeface="+mn-lt"/>
            </a:rPr>
            <a:t>một số thiết bị thường gặp</a:t>
          </a:r>
          <a:endParaRPr lang="en-US" sz="2000" b="1">
            <a:latin typeface="+mn-lt"/>
          </a:endParaRPr>
        </a:p>
      </dgm:t>
    </dgm:pt>
    <dgm:pt modelId="{A5AF3558-FCCE-4A19-BB60-A9BB3A9EFF0C}" type="parTrans" cxnId="{685B02E9-209C-47B9-9606-D74079D7E44C}">
      <dgm:prSet/>
      <dgm:spPr/>
      <dgm:t>
        <a:bodyPr/>
        <a:lstStyle/>
        <a:p>
          <a:endParaRPr lang="en-US"/>
        </a:p>
      </dgm:t>
    </dgm:pt>
    <dgm:pt modelId="{83EBCD55-D4C7-4E81-B2F0-16AC2916CF2E}" type="sibTrans" cxnId="{685B02E9-209C-47B9-9606-D74079D7E44C}">
      <dgm:prSet/>
      <dgm:spPr/>
      <dgm:t>
        <a:bodyPr/>
        <a:lstStyle/>
        <a:p>
          <a:endParaRPr lang="en-US"/>
        </a:p>
      </dgm:t>
    </dgm:pt>
    <dgm:pt modelId="{4D467A50-26B3-4816-809C-766F2E09EB5F}" type="pres">
      <dgm:prSet presAssocID="{7F9C488C-F851-481B-AD2F-818D28BF12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CFB71A-82C1-4A2F-9ADF-11B85E8D87D8}" type="pres">
      <dgm:prSet presAssocID="{5157F1EA-CB39-48CC-846E-F2FDB18FCCDB}" presName="parentLin" presStyleCnt="0"/>
      <dgm:spPr/>
    </dgm:pt>
    <dgm:pt modelId="{51EF12C3-470B-4D54-BCC0-9AA59A2EDCEB}" type="pres">
      <dgm:prSet presAssocID="{5157F1EA-CB39-48CC-846E-F2FDB18FCCD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F715F92-112E-4FED-9113-65862A01760B}" type="pres">
      <dgm:prSet presAssocID="{5157F1EA-CB39-48CC-846E-F2FDB18FCCDB}" presName="parentText" presStyleLbl="node1" presStyleIdx="0" presStyleCnt="3" custScaleX="139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7C5FD-0086-4F73-B7A5-EF1F583397A6}" type="pres">
      <dgm:prSet presAssocID="{5157F1EA-CB39-48CC-846E-F2FDB18FCCDB}" presName="negativeSpace" presStyleCnt="0"/>
      <dgm:spPr/>
    </dgm:pt>
    <dgm:pt modelId="{64BA3CEB-17E7-4C69-B9E9-97D43869E055}" type="pres">
      <dgm:prSet presAssocID="{5157F1EA-CB39-48CC-846E-F2FDB18FCCDB}" presName="childText" presStyleLbl="conFgAcc1" presStyleIdx="0" presStyleCnt="3">
        <dgm:presLayoutVars>
          <dgm:bulletEnabled val="1"/>
        </dgm:presLayoutVars>
      </dgm:prSet>
      <dgm:spPr/>
    </dgm:pt>
    <dgm:pt modelId="{ECE5DDEF-B25C-4320-91C5-53C1D2F08041}" type="pres">
      <dgm:prSet presAssocID="{9858DD4B-EDD4-4483-89FD-B39972FE8782}" presName="spaceBetweenRectangles" presStyleCnt="0"/>
      <dgm:spPr/>
    </dgm:pt>
    <dgm:pt modelId="{750C5598-9BA4-4C97-A233-57AC8469C2BC}" type="pres">
      <dgm:prSet presAssocID="{2190D587-67FE-4A22-A1C3-8002A932C306}" presName="parentLin" presStyleCnt="0"/>
      <dgm:spPr/>
    </dgm:pt>
    <dgm:pt modelId="{4E5F5614-8FA6-429D-A56D-BE91C3717D4E}" type="pres">
      <dgm:prSet presAssocID="{2190D587-67FE-4A22-A1C3-8002A932C30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6E14C7F-520E-4706-9782-A968F9208F5D}" type="pres">
      <dgm:prSet presAssocID="{2190D587-67FE-4A22-A1C3-8002A932C306}" presName="parentText" presStyleLbl="node1" presStyleIdx="1" presStyleCnt="3" custScaleX="142857" custScaleY="1503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B85A3-0CE5-4167-A3F3-4006DE080C2F}" type="pres">
      <dgm:prSet presAssocID="{2190D587-67FE-4A22-A1C3-8002A932C306}" presName="negativeSpace" presStyleCnt="0"/>
      <dgm:spPr/>
    </dgm:pt>
    <dgm:pt modelId="{574AF184-D4D2-4F54-BAAA-801CBEC4AF16}" type="pres">
      <dgm:prSet presAssocID="{2190D587-67FE-4A22-A1C3-8002A932C306}" presName="childText" presStyleLbl="conFgAcc1" presStyleIdx="1" presStyleCnt="3">
        <dgm:presLayoutVars>
          <dgm:bulletEnabled val="1"/>
        </dgm:presLayoutVars>
      </dgm:prSet>
      <dgm:spPr/>
    </dgm:pt>
    <dgm:pt modelId="{700A9F9F-CBBE-4C96-84D2-A273EB8F0C8C}" type="pres">
      <dgm:prSet presAssocID="{97A4B368-6A00-4C70-8BA8-DAECC8619E97}" presName="spaceBetweenRectangles" presStyleCnt="0"/>
      <dgm:spPr/>
    </dgm:pt>
    <dgm:pt modelId="{1E00427B-08E4-45D5-9BB3-07C63C55D252}" type="pres">
      <dgm:prSet presAssocID="{78D5EE31-E9FE-4ED5-BC97-2C19BE2FEDB1}" presName="parentLin" presStyleCnt="0"/>
      <dgm:spPr/>
    </dgm:pt>
    <dgm:pt modelId="{07F421B9-4A01-44A8-99CA-BD16017B33F7}" type="pres">
      <dgm:prSet presAssocID="{78D5EE31-E9FE-4ED5-BC97-2C19BE2FEDB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84516B2-D373-480F-B3E4-2279C28FB4C0}" type="pres">
      <dgm:prSet presAssocID="{78D5EE31-E9FE-4ED5-BC97-2C19BE2FEDB1}" presName="parentText" presStyleLbl="node1" presStyleIdx="2" presStyleCnt="3" custScaleX="142857" custScaleY="1406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0581E-F051-4BDD-A516-66771D6E5187}" type="pres">
      <dgm:prSet presAssocID="{78D5EE31-E9FE-4ED5-BC97-2C19BE2FEDB1}" presName="negativeSpace" presStyleCnt="0"/>
      <dgm:spPr/>
    </dgm:pt>
    <dgm:pt modelId="{4CB5759E-5087-456E-9F12-08E6676B6323}" type="pres">
      <dgm:prSet presAssocID="{78D5EE31-E9FE-4ED5-BC97-2C19BE2FEDB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BCEB93-D2AD-4317-A2A9-AD8B89A99718}" type="presOf" srcId="{2190D587-67FE-4A22-A1C3-8002A932C306}" destId="{4E5F5614-8FA6-429D-A56D-BE91C3717D4E}" srcOrd="0" destOrd="0" presId="urn:microsoft.com/office/officeart/2005/8/layout/list1"/>
    <dgm:cxn modelId="{F0936BB8-14F8-450C-8A1F-3B2680E16069}" type="presOf" srcId="{5157F1EA-CB39-48CC-846E-F2FDB18FCCDB}" destId="{AF715F92-112E-4FED-9113-65862A01760B}" srcOrd="1" destOrd="0" presId="urn:microsoft.com/office/officeart/2005/8/layout/list1"/>
    <dgm:cxn modelId="{44A90C52-9FFA-4C4A-9A33-A56691B37768}" srcId="{7F9C488C-F851-481B-AD2F-818D28BF1279}" destId="{5157F1EA-CB39-48CC-846E-F2FDB18FCCDB}" srcOrd="0" destOrd="0" parTransId="{C4AC8CCE-7B12-4167-B034-7FC4B0550E01}" sibTransId="{9858DD4B-EDD4-4483-89FD-B39972FE8782}"/>
    <dgm:cxn modelId="{685B02E9-209C-47B9-9606-D74079D7E44C}" srcId="{7F9C488C-F851-481B-AD2F-818D28BF1279}" destId="{78D5EE31-E9FE-4ED5-BC97-2C19BE2FEDB1}" srcOrd="2" destOrd="0" parTransId="{A5AF3558-FCCE-4A19-BB60-A9BB3A9EFF0C}" sibTransId="{83EBCD55-D4C7-4E81-B2F0-16AC2916CF2E}"/>
    <dgm:cxn modelId="{268B7558-5C5E-4536-8A5A-A6236715AF24}" type="presOf" srcId="{7F9C488C-F851-481B-AD2F-818D28BF1279}" destId="{4D467A50-26B3-4816-809C-766F2E09EB5F}" srcOrd="0" destOrd="0" presId="urn:microsoft.com/office/officeart/2005/8/layout/list1"/>
    <dgm:cxn modelId="{45CA3AB6-4ABD-49B9-A3EB-C0D9C0840FDC}" srcId="{7F9C488C-F851-481B-AD2F-818D28BF1279}" destId="{2190D587-67FE-4A22-A1C3-8002A932C306}" srcOrd="1" destOrd="0" parTransId="{B9C5EE7B-B3C0-47F1-BA94-7D859968FCEC}" sibTransId="{97A4B368-6A00-4C70-8BA8-DAECC8619E97}"/>
    <dgm:cxn modelId="{5633643D-E5C7-461E-B77A-B9F9A6B6B23D}" type="presOf" srcId="{78D5EE31-E9FE-4ED5-BC97-2C19BE2FEDB1}" destId="{B84516B2-D373-480F-B3E4-2279C28FB4C0}" srcOrd="1" destOrd="0" presId="urn:microsoft.com/office/officeart/2005/8/layout/list1"/>
    <dgm:cxn modelId="{8F230664-6E24-47B4-9212-237ADD0275E0}" type="presOf" srcId="{5157F1EA-CB39-48CC-846E-F2FDB18FCCDB}" destId="{51EF12C3-470B-4D54-BCC0-9AA59A2EDCEB}" srcOrd="0" destOrd="0" presId="urn:microsoft.com/office/officeart/2005/8/layout/list1"/>
    <dgm:cxn modelId="{46679DBF-BEBB-41C4-B40F-D53AAB1883BA}" type="presOf" srcId="{78D5EE31-E9FE-4ED5-BC97-2C19BE2FEDB1}" destId="{07F421B9-4A01-44A8-99CA-BD16017B33F7}" srcOrd="0" destOrd="0" presId="urn:microsoft.com/office/officeart/2005/8/layout/list1"/>
    <dgm:cxn modelId="{6FB830C4-5A74-4B75-93E5-F5D083642F09}" type="presOf" srcId="{2190D587-67FE-4A22-A1C3-8002A932C306}" destId="{96E14C7F-520E-4706-9782-A968F9208F5D}" srcOrd="1" destOrd="0" presId="urn:microsoft.com/office/officeart/2005/8/layout/list1"/>
    <dgm:cxn modelId="{EBAE8E3C-5985-4013-ACC6-AAEC1DBE8FE2}" type="presParOf" srcId="{4D467A50-26B3-4816-809C-766F2E09EB5F}" destId="{5CCFB71A-82C1-4A2F-9ADF-11B85E8D87D8}" srcOrd="0" destOrd="0" presId="urn:microsoft.com/office/officeart/2005/8/layout/list1"/>
    <dgm:cxn modelId="{A0495343-6C44-4B50-B3DC-8E1066F9EC96}" type="presParOf" srcId="{5CCFB71A-82C1-4A2F-9ADF-11B85E8D87D8}" destId="{51EF12C3-470B-4D54-BCC0-9AA59A2EDCEB}" srcOrd="0" destOrd="0" presId="urn:microsoft.com/office/officeart/2005/8/layout/list1"/>
    <dgm:cxn modelId="{E88F4BF4-0FE1-4C30-9245-E7A4EDDEA8EA}" type="presParOf" srcId="{5CCFB71A-82C1-4A2F-9ADF-11B85E8D87D8}" destId="{AF715F92-112E-4FED-9113-65862A01760B}" srcOrd="1" destOrd="0" presId="urn:microsoft.com/office/officeart/2005/8/layout/list1"/>
    <dgm:cxn modelId="{A192C1C4-DFF0-4E07-B121-96B650A42916}" type="presParOf" srcId="{4D467A50-26B3-4816-809C-766F2E09EB5F}" destId="{8EA7C5FD-0086-4F73-B7A5-EF1F583397A6}" srcOrd="1" destOrd="0" presId="urn:microsoft.com/office/officeart/2005/8/layout/list1"/>
    <dgm:cxn modelId="{D6811857-0AAB-4130-86E4-178B613679F0}" type="presParOf" srcId="{4D467A50-26B3-4816-809C-766F2E09EB5F}" destId="{64BA3CEB-17E7-4C69-B9E9-97D43869E055}" srcOrd="2" destOrd="0" presId="urn:microsoft.com/office/officeart/2005/8/layout/list1"/>
    <dgm:cxn modelId="{BCD041AD-5ACC-4622-8912-7DCEBF0D4133}" type="presParOf" srcId="{4D467A50-26B3-4816-809C-766F2E09EB5F}" destId="{ECE5DDEF-B25C-4320-91C5-53C1D2F08041}" srcOrd="3" destOrd="0" presId="urn:microsoft.com/office/officeart/2005/8/layout/list1"/>
    <dgm:cxn modelId="{7D354A43-5B5F-4B41-BD99-D69845F9D24D}" type="presParOf" srcId="{4D467A50-26B3-4816-809C-766F2E09EB5F}" destId="{750C5598-9BA4-4C97-A233-57AC8469C2BC}" srcOrd="4" destOrd="0" presId="urn:microsoft.com/office/officeart/2005/8/layout/list1"/>
    <dgm:cxn modelId="{EA99CF37-A5AC-4A4D-91F0-D32317A11CEC}" type="presParOf" srcId="{750C5598-9BA4-4C97-A233-57AC8469C2BC}" destId="{4E5F5614-8FA6-429D-A56D-BE91C3717D4E}" srcOrd="0" destOrd="0" presId="urn:microsoft.com/office/officeart/2005/8/layout/list1"/>
    <dgm:cxn modelId="{34A0F69C-3BE4-4CB3-BB56-36789892089B}" type="presParOf" srcId="{750C5598-9BA4-4C97-A233-57AC8469C2BC}" destId="{96E14C7F-520E-4706-9782-A968F9208F5D}" srcOrd="1" destOrd="0" presId="urn:microsoft.com/office/officeart/2005/8/layout/list1"/>
    <dgm:cxn modelId="{5DD9FC40-F589-4523-A958-87A7A6184C01}" type="presParOf" srcId="{4D467A50-26B3-4816-809C-766F2E09EB5F}" destId="{C0CB85A3-0CE5-4167-A3F3-4006DE080C2F}" srcOrd="5" destOrd="0" presId="urn:microsoft.com/office/officeart/2005/8/layout/list1"/>
    <dgm:cxn modelId="{E1E13EEE-4A71-4000-8BF5-32D81B8F55A5}" type="presParOf" srcId="{4D467A50-26B3-4816-809C-766F2E09EB5F}" destId="{574AF184-D4D2-4F54-BAAA-801CBEC4AF16}" srcOrd="6" destOrd="0" presId="urn:microsoft.com/office/officeart/2005/8/layout/list1"/>
    <dgm:cxn modelId="{C1A3C712-9A2F-4DA9-9EE3-F64C6D05DECB}" type="presParOf" srcId="{4D467A50-26B3-4816-809C-766F2E09EB5F}" destId="{700A9F9F-CBBE-4C96-84D2-A273EB8F0C8C}" srcOrd="7" destOrd="0" presId="urn:microsoft.com/office/officeart/2005/8/layout/list1"/>
    <dgm:cxn modelId="{34783D87-52D1-478F-A9A5-805DBCE1B128}" type="presParOf" srcId="{4D467A50-26B3-4816-809C-766F2E09EB5F}" destId="{1E00427B-08E4-45D5-9BB3-07C63C55D252}" srcOrd="8" destOrd="0" presId="urn:microsoft.com/office/officeart/2005/8/layout/list1"/>
    <dgm:cxn modelId="{33B8F25E-DF7D-460B-9C35-FA0EB5F5C442}" type="presParOf" srcId="{1E00427B-08E4-45D5-9BB3-07C63C55D252}" destId="{07F421B9-4A01-44A8-99CA-BD16017B33F7}" srcOrd="0" destOrd="0" presId="urn:microsoft.com/office/officeart/2005/8/layout/list1"/>
    <dgm:cxn modelId="{46884E5C-3548-4EAB-AB2A-1B6247EB412C}" type="presParOf" srcId="{1E00427B-08E4-45D5-9BB3-07C63C55D252}" destId="{B84516B2-D373-480F-B3E4-2279C28FB4C0}" srcOrd="1" destOrd="0" presId="urn:microsoft.com/office/officeart/2005/8/layout/list1"/>
    <dgm:cxn modelId="{70770763-6F44-4AFD-9634-77932D6356CD}" type="presParOf" srcId="{4D467A50-26B3-4816-809C-766F2E09EB5F}" destId="{61B0581E-F051-4BDD-A516-66771D6E5187}" srcOrd="9" destOrd="0" presId="urn:microsoft.com/office/officeart/2005/8/layout/list1"/>
    <dgm:cxn modelId="{0FDF0D1A-4005-42A6-9C21-4D92A07FE8AE}" type="presParOf" srcId="{4D467A50-26B3-4816-809C-766F2E09EB5F}" destId="{4CB5759E-5087-456E-9F12-08E6676B63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A3CEB-17E7-4C69-B9E9-97D43869E055}">
      <dsp:nvSpPr>
        <dsp:cNvPr id="0" name=""/>
        <dsp:cNvSpPr/>
      </dsp:nvSpPr>
      <dsp:spPr>
        <a:xfrm>
          <a:off x="0" y="319636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15F92-112E-4FED-9113-65862A01760B}">
      <dsp:nvSpPr>
        <dsp:cNvPr id="0" name=""/>
        <dsp:cNvSpPr/>
      </dsp:nvSpPr>
      <dsp:spPr>
        <a:xfrm>
          <a:off x="297358" y="9676"/>
          <a:ext cx="579850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smtClean="0">
              <a:solidFill>
                <a:schemeClr val="bg1"/>
              </a:solidFill>
              <a:latin typeface="+mn-lt"/>
            </a:rPr>
            <a:t>1. Biểu diễn số để tính toán trong máy tính</a:t>
          </a:r>
          <a:endParaRPr lang="en-US" sz="2000" b="1" kern="1200">
            <a:solidFill>
              <a:schemeClr val="bg1"/>
            </a:solidFill>
            <a:latin typeface="+mn-lt"/>
          </a:endParaRPr>
        </a:p>
      </dsp:txBody>
      <dsp:txXfrm>
        <a:off x="327620" y="39938"/>
        <a:ext cx="5737980" cy="559396"/>
      </dsp:txXfrm>
    </dsp:sp>
    <dsp:sp modelId="{574AF184-D4D2-4F54-BAAA-801CBEC4AF16}">
      <dsp:nvSpPr>
        <dsp:cNvPr id="0" name=""/>
        <dsp:cNvSpPr/>
      </dsp:nvSpPr>
      <dsp:spPr>
        <a:xfrm>
          <a:off x="0" y="1584071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14C7F-520E-4706-9782-A968F9208F5D}">
      <dsp:nvSpPr>
        <dsp:cNvPr id="0" name=""/>
        <dsp:cNvSpPr/>
      </dsp:nvSpPr>
      <dsp:spPr>
        <a:xfrm>
          <a:off x="290214" y="962236"/>
          <a:ext cx="5804291" cy="931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  <a:latin typeface="+mj-lt"/>
            </a:rPr>
            <a:t>2. Dữ liệu và các bước xử lí thông tin trong máy tính</a:t>
          </a:r>
          <a:endParaRPr lang="en-US" sz="2000" b="1" kern="1200"/>
        </a:p>
      </dsp:txBody>
      <dsp:txXfrm>
        <a:off x="335700" y="1007722"/>
        <a:ext cx="5713319" cy="840823"/>
      </dsp:txXfrm>
    </dsp:sp>
    <dsp:sp modelId="{4CB5759E-5087-456E-9F12-08E6676B6323}">
      <dsp:nvSpPr>
        <dsp:cNvPr id="0" name=""/>
        <dsp:cNvSpPr/>
      </dsp:nvSpPr>
      <dsp:spPr>
        <a:xfrm>
          <a:off x="0" y="2788523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516B2-D373-480F-B3E4-2279C28FB4C0}">
      <dsp:nvSpPr>
        <dsp:cNvPr id="0" name=""/>
        <dsp:cNvSpPr/>
      </dsp:nvSpPr>
      <dsp:spPr>
        <a:xfrm>
          <a:off x="290214" y="2226671"/>
          <a:ext cx="5804291" cy="87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+mj-lt"/>
            </a:rPr>
            <a:t>3. Dung lượng lưu trữ dữ liệu của </a:t>
          </a:r>
          <a:r>
            <a:rPr lang="vi-VN" sz="2000" b="1" kern="1200" smtClean="0">
              <a:latin typeface="+mn-lt"/>
            </a:rPr>
            <a:t>một số thiết bị thường gặp</a:t>
          </a:r>
          <a:endParaRPr lang="en-US" sz="2000" b="1" kern="1200">
            <a:latin typeface="+mn-lt"/>
          </a:endParaRPr>
        </a:p>
      </dsp:txBody>
      <dsp:txXfrm>
        <a:off x="332772" y="2269229"/>
        <a:ext cx="5719175" cy="786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078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19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72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975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600" cy="27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514350"/>
            <a:fld id="{F3133AD2-BA6C-4FB5-ABB8-1BD7288FAFAA}" type="datetimeFigureOut">
              <a:rPr lang="vi-VN" sz="1013" smtClean="0">
                <a:solidFill>
                  <a:prstClr val="black"/>
                </a:solidFill>
              </a:rPr>
              <a:pPr defTabSz="514350"/>
              <a:t>08/10/2021</a:t>
            </a:fld>
            <a:endParaRPr lang="vi-VN" sz="1013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514350"/>
            <a:endParaRPr lang="vi-VN" sz="1013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514350"/>
            <a:fld id="{CD769A7E-8369-4BED-96C9-CF59B90FEA14}" type="slidenum">
              <a:rPr lang="vi-VN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vi-VN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8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aemelia_icons.png"/>
          <p:cNvPicPr preferRelativeResize="0"/>
          <p:nvPr/>
        </p:nvPicPr>
        <p:blipFill rotWithShape="1">
          <a:blip r:embed="rId2">
            <a:alphaModFix amt="2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784250" y="222075"/>
            <a:ext cx="6549300" cy="26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rtl="0">
              <a:spcBef>
                <a:spcPts val="600"/>
              </a:spcBef>
              <a:spcAft>
                <a:spcPts val="0"/>
              </a:spcAft>
              <a:buSzPts val="4000"/>
              <a:buChar char="▸"/>
              <a:defRPr sz="4000" b="1" i="1"/>
            </a:lvl1pPr>
            <a:lvl2pPr marL="914400" lvl="1" indent="-482600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sz="4000" b="1" i="1"/>
            </a:lvl2pPr>
            <a:lvl3pPr marL="1371600" lvl="2" indent="-4826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3pPr>
            <a:lvl4pPr marL="1828800" lvl="3" indent="-4826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4pPr>
            <a:lvl5pPr marL="2286000" lvl="4" indent="-4826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5pPr>
            <a:lvl6pPr marL="2743200" lvl="5" indent="-4826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6pPr>
            <a:lvl7pPr marL="3200400" lvl="6" indent="-4826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7pPr>
            <a:lvl8pPr marL="3657600" lvl="7" indent="-4826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8pPr>
            <a:lvl9pPr marL="4114800" lvl="8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352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7" r:id="rId7"/>
    <p:sldLayoutId id="2147483658" r:id="rId8"/>
    <p:sldLayoutId id="2147483660" r:id="rId9"/>
    <p:sldLayoutId id="2147483661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740" y="285750"/>
            <a:ext cx="38100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 HỌC 6</a:t>
            </a:r>
            <a:endParaRPr 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ản Phẩm Máy Tính Thông Tin Học Hình ảnh | Định dạng hình ảnh AI 400056041| 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04950"/>
            <a:ext cx="6810490" cy="3405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914400" y="2046866"/>
            <a:ext cx="7772400" cy="1591684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Dữ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liệu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bước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xử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lí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thông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tin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tính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1836939" y="988479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19"/>
          <p:cNvGrpSpPr/>
          <p:nvPr/>
        </p:nvGrpSpPr>
        <p:grpSpPr>
          <a:xfrm>
            <a:off x="2391964" y="496450"/>
            <a:ext cx="1426316" cy="1426403"/>
            <a:chOff x="6643075" y="3664250"/>
            <a:chExt cx="407950" cy="407975"/>
          </a:xfrm>
        </p:grpSpPr>
        <p:sp>
          <p:nvSpPr>
            <p:cNvPr id="108" name="Google Shape;108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19"/>
          <p:cNvGrpSpPr/>
          <p:nvPr/>
        </p:nvGrpSpPr>
        <p:grpSpPr>
          <a:xfrm>
            <a:off x="5177346" y="1038602"/>
            <a:ext cx="659664" cy="659627"/>
            <a:chOff x="576250" y="4319400"/>
            <a:chExt cx="442075" cy="442050"/>
          </a:xfrm>
        </p:grpSpPr>
        <p:sp>
          <p:nvSpPr>
            <p:cNvPr id="111" name="Google Shape;111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9"/>
          <p:cNvSpPr/>
          <p:nvPr/>
        </p:nvSpPr>
        <p:spPr>
          <a:xfrm rot="6223920">
            <a:off x="5863174" y="623129"/>
            <a:ext cx="317280" cy="30295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2746847" y="2045899"/>
            <a:ext cx="250224" cy="23892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395;p40"/>
          <p:cNvGrpSpPr/>
          <p:nvPr/>
        </p:nvGrpSpPr>
        <p:grpSpPr>
          <a:xfrm>
            <a:off x="4038600" y="3709069"/>
            <a:ext cx="1798410" cy="982788"/>
            <a:chOff x="1934025" y="1001650"/>
            <a:chExt cx="415300" cy="355600"/>
          </a:xfrm>
        </p:grpSpPr>
        <p:sp>
          <p:nvSpPr>
            <p:cNvPr id="17" name="Google Shape;396;p40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7;p40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8;p40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9;p40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15;p19"/>
          <p:cNvSpPr/>
          <p:nvPr/>
        </p:nvSpPr>
        <p:spPr>
          <a:xfrm rot="6223920">
            <a:off x="4106312" y="1087826"/>
            <a:ext cx="317280" cy="30295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5;p19"/>
          <p:cNvSpPr/>
          <p:nvPr/>
        </p:nvSpPr>
        <p:spPr>
          <a:xfrm rot="6223920">
            <a:off x="6047977" y="1077190"/>
            <a:ext cx="317280" cy="30295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10;p19"/>
          <p:cNvGrpSpPr/>
          <p:nvPr/>
        </p:nvGrpSpPr>
        <p:grpSpPr>
          <a:xfrm>
            <a:off x="1567630" y="1926988"/>
            <a:ext cx="659664" cy="659627"/>
            <a:chOff x="576250" y="4319400"/>
            <a:chExt cx="442075" cy="442050"/>
          </a:xfrm>
        </p:grpSpPr>
        <p:sp>
          <p:nvSpPr>
            <p:cNvPr id="24" name="Google Shape;111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2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3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2895600" y="297367"/>
            <a:ext cx="5791199" cy="1129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vi-VN" sz="2000">
                <a:latin typeface="+mn-lt"/>
              </a:rPr>
              <a:t>Mọi dữ liệu trong máy tính đều là dãy bit (bit kí hiệu là “b”). </a:t>
            </a:r>
            <a:endParaRPr lang="en-US" sz="2000" smtClean="0">
              <a:latin typeface="+mn-lt"/>
            </a:endParaRPr>
          </a:p>
          <a:p>
            <a:pPr marL="0" lvl="0" indent="0">
              <a:buNone/>
            </a:pPr>
            <a:endParaRPr sz="2000">
              <a:latin typeface="+mn-lt"/>
            </a:endParaRPr>
          </a:p>
        </p:txBody>
      </p:sp>
      <p:sp>
        <p:nvSpPr>
          <p:cNvPr id="8" name="Google Shape;584;p40"/>
          <p:cNvSpPr/>
          <p:nvPr/>
        </p:nvSpPr>
        <p:spPr>
          <a:xfrm>
            <a:off x="2438400" y="514350"/>
            <a:ext cx="404034" cy="399818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84;p40"/>
          <p:cNvSpPr/>
          <p:nvPr/>
        </p:nvSpPr>
        <p:spPr>
          <a:xfrm>
            <a:off x="2434936" y="1428750"/>
            <a:ext cx="404034" cy="399818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964628" y="1426441"/>
            <a:ext cx="5798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</a:rPr>
              <a:t>Với máy tính, thông tin và dữ liệu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smtClean="0">
                <a:solidFill>
                  <a:srgbClr val="002060"/>
                </a:solidFill>
              </a:rPr>
              <a:t>là một</a:t>
            </a:r>
            <a:r>
              <a:rPr lang="vi-VN" sz="2000" dirty="0">
                <a:solidFill>
                  <a:srgbClr val="002060"/>
                </a:solidFill>
              </a:rPr>
              <a:t>, 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vi-VN" sz="2000" dirty="0" smtClean="0">
                <a:solidFill>
                  <a:srgbClr val="002060"/>
                </a:solidFill>
              </a:rPr>
              <a:t>đều </a:t>
            </a:r>
            <a:r>
              <a:rPr lang="vi-VN" sz="2000" dirty="0">
                <a:solidFill>
                  <a:srgbClr val="002060"/>
                </a:solidFill>
              </a:rPr>
              <a:t>chỉ là các dãy bit</a:t>
            </a:r>
            <a:r>
              <a:rPr lang="vi-VN" dirty="0"/>
              <a:t>.</a:t>
            </a:r>
            <a:endParaRPr lang="en-US" dirty="0"/>
          </a:p>
        </p:txBody>
      </p:sp>
      <p:pic>
        <p:nvPicPr>
          <p:cNvPr id="11" name="Picture 10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398" y="2952750"/>
            <a:ext cx="1600202" cy="176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410200" y="1962150"/>
            <a:ext cx="3505200" cy="175217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Đọc thông tin mục 2 sgk và nêu chu trình xử lí thông tin?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  <p:bldP spid="8" grpId="0" animBg="1"/>
      <p:bldP spid="9" grpId="0" animBg="1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8544" y="133350"/>
            <a:ext cx="6663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bước xử lí thông tin trong máy tính: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84170" y="1977684"/>
            <a:ext cx="1802646" cy="28623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950" dirty="0">
                <a:solidFill>
                  <a:srgbClr val="FF0066"/>
                </a:solidFill>
                <a:latin typeface="+mj-lt"/>
              </a:rPr>
              <a:t>Dãy BIT </a:t>
            </a:r>
            <a:r>
              <a:rPr lang="vi-VN" sz="1950" dirty="0">
                <a:solidFill>
                  <a:srgbClr val="0000FF"/>
                </a:solidFill>
                <a:latin typeface="+mj-lt"/>
              </a:rPr>
              <a:t>xuất ra </a:t>
            </a:r>
            <a:r>
              <a:rPr lang="vi-VN" sz="1950" dirty="0">
                <a:solidFill>
                  <a:srgbClr val="FF0066"/>
                </a:solidFill>
                <a:latin typeface="+mj-lt"/>
              </a:rPr>
              <a:t>thông tin </a:t>
            </a:r>
            <a:r>
              <a:rPr lang="vi-VN" sz="1950" dirty="0">
                <a:solidFill>
                  <a:srgbClr val="0000FF"/>
                </a:solidFill>
                <a:latin typeface="+mj-lt"/>
              </a:rPr>
              <a:t>dưới dạng con người hiểu được hoặc ghi lưu dữ liệu vào thiết bị lưu trữ hay gửi lên mạng.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84169" y="1113588"/>
            <a:ext cx="1782198" cy="8640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950" u="sng" dirty="0">
                <a:solidFill>
                  <a:srgbClr val="0000FF"/>
                </a:solidFill>
                <a:latin typeface="+mj-lt"/>
              </a:rPr>
              <a:t>Bước 3:</a:t>
            </a:r>
            <a:r>
              <a:rPr lang="vi-VN" sz="1950" dirty="0">
                <a:latin typeface="+mj-lt"/>
              </a:rPr>
              <a:t> </a:t>
            </a:r>
          </a:p>
          <a:p>
            <a:pPr algn="ctr"/>
            <a:r>
              <a:rPr lang="vi-VN" sz="1950" dirty="0">
                <a:solidFill>
                  <a:srgbClr val="FF0066"/>
                </a:solidFill>
                <a:latin typeface="+mj-lt"/>
              </a:rPr>
              <a:t>Xử lí đầu 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07904" y="1977684"/>
            <a:ext cx="1802646" cy="28623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950" dirty="0">
                <a:solidFill>
                  <a:srgbClr val="0000FF"/>
                </a:solidFill>
                <a:latin typeface="+mj-lt"/>
              </a:rPr>
              <a:t>Các</a:t>
            </a:r>
            <a:r>
              <a:rPr lang="vi-VN" sz="1950" dirty="0">
                <a:latin typeface="+mj-lt"/>
              </a:rPr>
              <a:t> </a:t>
            </a:r>
            <a:r>
              <a:rPr lang="vi-VN" sz="1950" dirty="0">
                <a:solidFill>
                  <a:srgbClr val="FF0066"/>
                </a:solidFill>
                <a:latin typeface="+mj-lt"/>
              </a:rPr>
              <a:t>phần mềm ứng dụng </a:t>
            </a:r>
            <a:r>
              <a:rPr lang="vi-VN" sz="1950" dirty="0">
                <a:solidFill>
                  <a:srgbClr val="0000FF"/>
                </a:solidFill>
                <a:latin typeface="+mj-lt"/>
              </a:rPr>
              <a:t>xử lí dữ liệu thành </a:t>
            </a:r>
            <a:r>
              <a:rPr lang="vi-VN" sz="1950" dirty="0">
                <a:solidFill>
                  <a:srgbClr val="FF0066"/>
                </a:solidFill>
                <a:latin typeface="+mj-lt"/>
              </a:rPr>
              <a:t>dãy BIT </a:t>
            </a:r>
            <a:r>
              <a:rPr lang="vi-VN" sz="1950" dirty="0">
                <a:solidFill>
                  <a:srgbClr val="0000FF"/>
                </a:solidFill>
                <a:latin typeface="+mj-lt"/>
              </a:rPr>
              <a:t>=&gt;</a:t>
            </a:r>
            <a:r>
              <a:rPr lang="vi-VN" sz="1950" dirty="0">
                <a:latin typeface="+mj-lt"/>
              </a:rPr>
              <a:t> </a:t>
            </a:r>
            <a:r>
              <a:rPr lang="vi-VN" sz="1950" dirty="0">
                <a:solidFill>
                  <a:srgbClr val="FF0066"/>
                </a:solidFill>
                <a:latin typeface="+mj-lt"/>
              </a:rPr>
              <a:t>Thao tác với các BIT.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07904" y="1113588"/>
            <a:ext cx="1782198" cy="8640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950" u="sng" dirty="0">
                <a:solidFill>
                  <a:srgbClr val="0000FF"/>
                </a:solidFill>
                <a:latin typeface="+mj-lt"/>
              </a:rPr>
              <a:t>Bước 2:</a:t>
            </a:r>
            <a:r>
              <a:rPr lang="vi-VN" sz="1950" dirty="0">
                <a:latin typeface="+mj-lt"/>
              </a:rPr>
              <a:t> </a:t>
            </a:r>
          </a:p>
          <a:p>
            <a:pPr algn="ctr"/>
            <a:r>
              <a:rPr lang="vi-VN" sz="1950" dirty="0">
                <a:solidFill>
                  <a:srgbClr val="FF0066"/>
                </a:solidFill>
                <a:latin typeface="+mj-lt"/>
              </a:rPr>
              <a:t>Xử lí dữ liệu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72796" y="1977684"/>
            <a:ext cx="1802646" cy="286231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950" dirty="0">
                <a:solidFill>
                  <a:srgbClr val="FF0066"/>
                </a:solidFill>
                <a:latin typeface="+mj-lt"/>
              </a:rPr>
              <a:t>Thông tin </a:t>
            </a:r>
            <a:r>
              <a:rPr lang="vi-VN" sz="1950" dirty="0">
                <a:solidFill>
                  <a:srgbClr val="0000FF"/>
                </a:solidFill>
                <a:latin typeface="+mj-lt"/>
              </a:rPr>
              <a:t>được chuyển thành </a:t>
            </a:r>
            <a:r>
              <a:rPr lang="vi-VN" sz="1950" dirty="0">
                <a:solidFill>
                  <a:srgbClr val="FF0066"/>
                </a:solidFill>
                <a:latin typeface="+mj-lt"/>
              </a:rPr>
              <a:t>dữ liệu </a:t>
            </a:r>
            <a:r>
              <a:rPr lang="vi-VN" sz="1950" dirty="0">
                <a:solidFill>
                  <a:srgbClr val="0000FF"/>
                </a:solidFill>
                <a:latin typeface="+mj-lt"/>
              </a:rPr>
              <a:t>mà máy tính “</a:t>
            </a:r>
            <a:r>
              <a:rPr lang="vi-VN" sz="1950" dirty="0">
                <a:solidFill>
                  <a:srgbClr val="FF0066"/>
                </a:solidFill>
                <a:latin typeface="+mj-lt"/>
              </a:rPr>
              <a:t>hiểu được</a:t>
            </a:r>
            <a:r>
              <a:rPr lang="vi-VN" sz="1950" dirty="0">
                <a:solidFill>
                  <a:srgbClr val="0000FF"/>
                </a:solidFill>
                <a:latin typeface="+mj-lt"/>
              </a:rPr>
              <a:t>”</a:t>
            </a:r>
            <a:r>
              <a:rPr lang="vi-VN" sz="1950" dirty="0">
                <a:latin typeface="+mj-lt"/>
              </a:rPr>
              <a:t> </a:t>
            </a:r>
          </a:p>
          <a:p>
            <a:pPr algn="ctr"/>
            <a:r>
              <a:rPr lang="vi-VN" sz="1950" dirty="0">
                <a:solidFill>
                  <a:srgbClr val="0000FF"/>
                </a:solidFill>
                <a:latin typeface="+mj-lt"/>
              </a:rPr>
              <a:t>=&gt;</a:t>
            </a:r>
            <a:r>
              <a:rPr lang="vi-VN" sz="1950" dirty="0">
                <a:latin typeface="+mj-lt"/>
              </a:rPr>
              <a:t> </a:t>
            </a:r>
            <a:r>
              <a:rPr lang="vi-VN" sz="1950" dirty="0">
                <a:solidFill>
                  <a:srgbClr val="FF0066"/>
                </a:solidFill>
                <a:latin typeface="+mj-lt"/>
              </a:rPr>
              <a:t>Dữ liệu số.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72795" y="1113588"/>
            <a:ext cx="1782198" cy="8640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950" u="sng" dirty="0">
                <a:solidFill>
                  <a:srgbClr val="0000FF"/>
                </a:solidFill>
                <a:latin typeface="+mj-lt"/>
              </a:rPr>
              <a:t>Bước 1: </a:t>
            </a:r>
          </a:p>
          <a:p>
            <a:pPr algn="ctr"/>
            <a:r>
              <a:rPr lang="vi-VN" sz="1950" dirty="0">
                <a:solidFill>
                  <a:srgbClr val="FF0066"/>
                </a:solidFill>
                <a:latin typeface="+mj-lt"/>
              </a:rPr>
              <a:t>Xử lí đầu vào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167844" y="1491630"/>
            <a:ext cx="432048" cy="270030"/>
          </a:xfrm>
          <a:prstGeom prst="rightArrow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18" name="Right Arrow 17"/>
          <p:cNvSpPr/>
          <p:nvPr/>
        </p:nvSpPr>
        <p:spPr>
          <a:xfrm>
            <a:off x="5544108" y="1491630"/>
            <a:ext cx="432048" cy="270030"/>
          </a:xfrm>
          <a:prstGeom prst="rightArrow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</p:spTree>
    <p:extLst>
      <p:ext uri="{BB962C8B-B14F-4D97-AF65-F5344CB8AC3E}">
        <p14:creationId xmlns:p14="http://schemas.microsoft.com/office/powerpoint/2010/main" val="14170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5">
            <a:extLst>
              <a:ext uri="{FF2B5EF4-FFF2-40B4-BE49-F238E27FC236}">
                <a16:creationId xmlns:a16="http://schemas.microsoft.com/office/drawing/2014/main" xmlns="" id="{16336C16-5CCD-471A-A6C9-53B8EA177AE9}"/>
              </a:ext>
            </a:extLst>
          </p:cNvPr>
          <p:cNvSpPr txBox="1"/>
          <p:nvPr/>
        </p:nvSpPr>
        <p:spPr>
          <a:xfrm>
            <a:off x="76200" y="212112"/>
            <a:ext cx="8991599" cy="10833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 defTabSz="514350">
              <a:lnSpc>
                <a:spcPct val="115000"/>
              </a:lnSpc>
              <a:spcBef>
                <a:spcPts val="338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DUNG LƯỢNG LƯU TRỮ DỮ LIỆU CỦA MỘT SỐ THIẾT BỊ THƯỜNG GẶP: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143000" y="1791748"/>
            <a:ext cx="2971800" cy="1847864"/>
          </a:xfrm>
          <a:prstGeom prst="cloudCallout">
            <a:avLst>
              <a:gd name="adj1" fmla="val 74013"/>
              <a:gd name="adj2" fmla="val 14950"/>
            </a:avLst>
          </a:prstGeom>
          <a:solidFill>
            <a:srgbClr val="00B0F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77" y="1600200"/>
            <a:ext cx="2953732" cy="1505087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657350" y="4076269"/>
            <a:ext cx="597486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85763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42374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1736068" y="0"/>
            <a:ext cx="7238999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  3. Dung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lưu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trữ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dữ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thiết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thường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gặp</a:t>
            </a:r>
            <a:endParaRPr sz="28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58" name="Google Shape;158;p24"/>
          <p:cNvGrpSpPr/>
          <p:nvPr/>
        </p:nvGrpSpPr>
        <p:grpSpPr>
          <a:xfrm>
            <a:off x="4224762" y="1222948"/>
            <a:ext cx="1042997" cy="801065"/>
            <a:chOff x="568950" y="3686775"/>
            <a:chExt cx="472500" cy="362900"/>
          </a:xfrm>
        </p:grpSpPr>
        <p:sp>
          <p:nvSpPr>
            <p:cNvPr id="159" name="Google Shape;159;p24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24"/>
          <p:cNvGrpSpPr/>
          <p:nvPr/>
        </p:nvGrpSpPr>
        <p:grpSpPr>
          <a:xfrm>
            <a:off x="4623716" y="3563713"/>
            <a:ext cx="731852" cy="491878"/>
            <a:chOff x="1244800" y="3717225"/>
            <a:chExt cx="449375" cy="302025"/>
          </a:xfrm>
        </p:grpSpPr>
        <p:sp>
          <p:nvSpPr>
            <p:cNvPr id="163" name="Google Shape;163;p24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4"/>
          <p:cNvGrpSpPr/>
          <p:nvPr/>
        </p:nvGrpSpPr>
        <p:grpSpPr>
          <a:xfrm>
            <a:off x="6467153" y="3404590"/>
            <a:ext cx="631710" cy="493578"/>
            <a:chOff x="1923075" y="3694075"/>
            <a:chExt cx="437200" cy="341600"/>
          </a:xfrm>
        </p:grpSpPr>
        <p:sp>
          <p:nvSpPr>
            <p:cNvPr id="170" name="Google Shape;170;p24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4"/>
          <p:cNvGrpSpPr/>
          <p:nvPr/>
        </p:nvGrpSpPr>
        <p:grpSpPr>
          <a:xfrm>
            <a:off x="6499186" y="1974454"/>
            <a:ext cx="387865" cy="318444"/>
            <a:chOff x="2599525" y="3688600"/>
            <a:chExt cx="428675" cy="351950"/>
          </a:xfrm>
        </p:grpSpPr>
        <p:sp>
          <p:nvSpPr>
            <p:cNvPr id="180" name="Google Shape;180;p24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85" y="2024013"/>
            <a:ext cx="5319120" cy="283373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62201" y="1160973"/>
            <a:ext cx="5333998" cy="990392"/>
            <a:chOff x="5922651" y="2112220"/>
            <a:chExt cx="2421592" cy="557134"/>
          </a:xfrm>
        </p:grpSpPr>
        <p:sp>
          <p:nvSpPr>
            <p:cNvPr id="9" name="TextBox 8"/>
            <p:cNvSpPr txBox="1"/>
            <p:nvPr/>
          </p:nvSpPr>
          <p:spPr>
            <a:xfrm>
              <a:off x="6308332" y="2112220"/>
              <a:ext cx="2035911" cy="225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Byte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là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một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dãy</a:t>
              </a:r>
              <a:r>
                <a:rPr lang="en-US" sz="2000" dirty="0" smtClean="0">
                  <a:solidFill>
                    <a:srgbClr val="002060"/>
                  </a:solidFill>
                </a:rPr>
                <a:t> 8 bit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liền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nhau</a:t>
              </a:r>
              <a:r>
                <a:rPr lang="en-US" sz="2000" dirty="0" smtClean="0">
                  <a:solidFill>
                    <a:srgbClr val="002060"/>
                  </a:solidFill>
                </a:rPr>
                <a:t>.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grpSp>
          <p:nvGrpSpPr>
            <p:cNvPr id="56" name="Google Shape;352;p40"/>
            <p:cNvGrpSpPr/>
            <p:nvPr/>
          </p:nvGrpSpPr>
          <p:grpSpPr>
            <a:xfrm>
              <a:off x="5922651" y="2222061"/>
              <a:ext cx="342903" cy="447293"/>
              <a:chOff x="590250" y="244200"/>
              <a:chExt cx="407975" cy="532175"/>
            </a:xfrm>
          </p:grpSpPr>
          <p:sp>
            <p:nvSpPr>
              <p:cNvPr id="57" name="Google Shape;353;p40"/>
              <p:cNvSpPr/>
              <p:nvPr/>
            </p:nvSpPr>
            <p:spPr>
              <a:xfrm>
                <a:off x="623124" y="313625"/>
                <a:ext cx="375101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5004" h="18510" fill="none" extrusionOk="0">
                    <a:moveTo>
                      <a:pt x="1" y="17536"/>
                    </a:moveTo>
                    <a:lnTo>
                      <a:pt x="1" y="17536"/>
                    </a:lnTo>
                    <a:lnTo>
                      <a:pt x="1" y="17536"/>
                    </a:lnTo>
                    <a:lnTo>
                      <a:pt x="25" y="17682"/>
                    </a:lnTo>
                    <a:lnTo>
                      <a:pt x="49" y="17852"/>
                    </a:lnTo>
                    <a:lnTo>
                      <a:pt x="123" y="18023"/>
                    </a:lnTo>
                    <a:lnTo>
                      <a:pt x="220" y="18193"/>
                    </a:lnTo>
                    <a:lnTo>
                      <a:pt x="293" y="18291"/>
                    </a:lnTo>
                    <a:lnTo>
                      <a:pt x="390" y="18364"/>
                    </a:lnTo>
                    <a:lnTo>
                      <a:pt x="488" y="18412"/>
                    </a:lnTo>
                    <a:lnTo>
                      <a:pt x="610" y="18461"/>
                    </a:lnTo>
                    <a:lnTo>
                      <a:pt x="756" y="18510"/>
                    </a:lnTo>
                    <a:lnTo>
                      <a:pt x="926" y="18510"/>
                    </a:lnTo>
                    <a:lnTo>
                      <a:pt x="14468" y="18510"/>
                    </a:lnTo>
                    <a:lnTo>
                      <a:pt x="14468" y="18510"/>
                    </a:lnTo>
                    <a:lnTo>
                      <a:pt x="14541" y="18510"/>
                    </a:lnTo>
                    <a:lnTo>
                      <a:pt x="14614" y="18485"/>
                    </a:lnTo>
                    <a:lnTo>
                      <a:pt x="14736" y="18412"/>
                    </a:lnTo>
                    <a:lnTo>
                      <a:pt x="14833" y="18291"/>
                    </a:lnTo>
                    <a:lnTo>
                      <a:pt x="14906" y="18144"/>
                    </a:lnTo>
                    <a:lnTo>
                      <a:pt x="14955" y="17974"/>
                    </a:lnTo>
                    <a:lnTo>
                      <a:pt x="14979" y="17779"/>
                    </a:lnTo>
                    <a:lnTo>
                      <a:pt x="15003" y="17438"/>
                    </a:lnTo>
                    <a:lnTo>
                      <a:pt x="15003" y="487"/>
                    </a:lnTo>
                    <a:lnTo>
                      <a:pt x="15003" y="487"/>
                    </a:lnTo>
                    <a:lnTo>
                      <a:pt x="15003" y="341"/>
                    </a:lnTo>
                    <a:lnTo>
                      <a:pt x="14979" y="219"/>
                    </a:lnTo>
                    <a:lnTo>
                      <a:pt x="14955" y="146"/>
                    </a:lnTo>
                    <a:lnTo>
                      <a:pt x="14906" y="73"/>
                    </a:lnTo>
                    <a:lnTo>
                      <a:pt x="14833" y="49"/>
                    </a:lnTo>
                    <a:lnTo>
                      <a:pt x="14736" y="24"/>
                    </a:lnTo>
                    <a:lnTo>
                      <a:pt x="14468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54;p40"/>
              <p:cNvSpPr/>
              <p:nvPr/>
            </p:nvSpPr>
            <p:spPr>
              <a:xfrm>
                <a:off x="590250" y="2697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4321" y="0"/>
                    </a:moveTo>
                    <a:lnTo>
                      <a:pt x="780" y="0"/>
                    </a:lnTo>
                    <a:lnTo>
                      <a:pt x="780" y="0"/>
                    </a:lnTo>
                    <a:lnTo>
                      <a:pt x="634" y="25"/>
                    </a:lnTo>
                    <a:lnTo>
                      <a:pt x="488" y="74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1"/>
                    </a:lnTo>
                    <a:lnTo>
                      <a:pt x="74" y="488"/>
                    </a:lnTo>
                    <a:lnTo>
                      <a:pt x="25" y="634"/>
                    </a:lnTo>
                    <a:lnTo>
                      <a:pt x="1" y="780"/>
                    </a:lnTo>
                    <a:lnTo>
                      <a:pt x="1" y="17731"/>
                    </a:lnTo>
                    <a:lnTo>
                      <a:pt x="1" y="17731"/>
                    </a:lnTo>
                    <a:lnTo>
                      <a:pt x="25" y="17877"/>
                    </a:lnTo>
                    <a:lnTo>
                      <a:pt x="74" y="18023"/>
                    </a:lnTo>
                    <a:lnTo>
                      <a:pt x="122" y="18169"/>
                    </a:lnTo>
                    <a:lnTo>
                      <a:pt x="220" y="18291"/>
                    </a:lnTo>
                    <a:lnTo>
                      <a:pt x="342" y="18388"/>
                    </a:lnTo>
                    <a:lnTo>
                      <a:pt x="488" y="18437"/>
                    </a:lnTo>
                    <a:lnTo>
                      <a:pt x="634" y="18486"/>
                    </a:lnTo>
                    <a:lnTo>
                      <a:pt x="780" y="18510"/>
                    </a:lnTo>
                    <a:lnTo>
                      <a:pt x="14321" y="18510"/>
                    </a:lnTo>
                    <a:lnTo>
                      <a:pt x="14321" y="18510"/>
                    </a:lnTo>
                    <a:lnTo>
                      <a:pt x="14467" y="18486"/>
                    </a:lnTo>
                    <a:lnTo>
                      <a:pt x="14614" y="18437"/>
                    </a:lnTo>
                    <a:lnTo>
                      <a:pt x="14760" y="18388"/>
                    </a:lnTo>
                    <a:lnTo>
                      <a:pt x="14881" y="18291"/>
                    </a:lnTo>
                    <a:lnTo>
                      <a:pt x="14979" y="18169"/>
                    </a:lnTo>
                    <a:lnTo>
                      <a:pt x="15028" y="18023"/>
                    </a:lnTo>
                    <a:lnTo>
                      <a:pt x="15076" y="17877"/>
                    </a:lnTo>
                    <a:lnTo>
                      <a:pt x="15101" y="17731"/>
                    </a:lnTo>
                    <a:lnTo>
                      <a:pt x="15101" y="780"/>
                    </a:lnTo>
                    <a:lnTo>
                      <a:pt x="15101" y="780"/>
                    </a:lnTo>
                    <a:lnTo>
                      <a:pt x="15076" y="634"/>
                    </a:lnTo>
                    <a:lnTo>
                      <a:pt x="15028" y="488"/>
                    </a:lnTo>
                    <a:lnTo>
                      <a:pt x="14979" y="341"/>
                    </a:lnTo>
                    <a:lnTo>
                      <a:pt x="14881" y="220"/>
                    </a:lnTo>
                    <a:lnTo>
                      <a:pt x="14760" y="122"/>
                    </a:lnTo>
                    <a:lnTo>
                      <a:pt x="14614" y="74"/>
                    </a:lnTo>
                    <a:lnTo>
                      <a:pt x="14467" y="25"/>
                    </a:lnTo>
                    <a:lnTo>
                      <a:pt x="14321" y="0"/>
                    </a:lnTo>
                    <a:lnTo>
                      <a:pt x="14321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55;p40"/>
              <p:cNvSpPr/>
              <p:nvPr/>
            </p:nvSpPr>
            <p:spPr>
              <a:xfrm>
                <a:off x="796650" y="274025"/>
                <a:ext cx="451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3" y="25"/>
                    </a:lnTo>
                    <a:lnTo>
                      <a:pt x="1243" y="74"/>
                    </a:lnTo>
                    <a:lnTo>
                      <a:pt x="1414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4" y="1657"/>
                    </a:lnTo>
                    <a:lnTo>
                      <a:pt x="1243" y="1730"/>
                    </a:lnTo>
                    <a:lnTo>
                      <a:pt x="1073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2" y="1779"/>
                    </a:lnTo>
                    <a:lnTo>
                      <a:pt x="561" y="1730"/>
                    </a:lnTo>
                    <a:lnTo>
                      <a:pt x="391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1" y="147"/>
                    </a:lnTo>
                    <a:lnTo>
                      <a:pt x="561" y="74"/>
                    </a:lnTo>
                    <a:lnTo>
                      <a:pt x="732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56;p40"/>
              <p:cNvSpPr/>
              <p:nvPr/>
            </p:nvSpPr>
            <p:spPr>
              <a:xfrm>
                <a:off x="7138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57;p40"/>
              <p:cNvSpPr/>
              <p:nvPr/>
            </p:nvSpPr>
            <p:spPr>
              <a:xfrm>
                <a:off x="6310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0" y="902"/>
                    </a:move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7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8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8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7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8;p40"/>
              <p:cNvSpPr/>
              <p:nvPr/>
            </p:nvSpPr>
            <p:spPr>
              <a:xfrm>
                <a:off x="649925" y="5900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9;p40"/>
              <p:cNvSpPr/>
              <p:nvPr/>
            </p:nvSpPr>
            <p:spPr>
              <a:xfrm>
                <a:off x="649925" y="5346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60;p40"/>
              <p:cNvSpPr/>
              <p:nvPr/>
            </p:nvSpPr>
            <p:spPr>
              <a:xfrm>
                <a:off x="649925" y="4798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61;p40"/>
              <p:cNvSpPr/>
              <p:nvPr/>
            </p:nvSpPr>
            <p:spPr>
              <a:xfrm>
                <a:off x="649925" y="4244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62;p40"/>
              <p:cNvSpPr/>
              <p:nvPr/>
            </p:nvSpPr>
            <p:spPr>
              <a:xfrm>
                <a:off x="879475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1" y="1803"/>
                    </a:moveTo>
                    <a:lnTo>
                      <a:pt x="901" y="1803"/>
                    </a:lnTo>
                    <a:lnTo>
                      <a:pt x="731" y="1779"/>
                    </a:lnTo>
                    <a:lnTo>
                      <a:pt x="560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6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6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0" y="74"/>
                    </a:lnTo>
                    <a:lnTo>
                      <a:pt x="731" y="25"/>
                    </a:lnTo>
                    <a:lnTo>
                      <a:pt x="901" y="1"/>
                    </a:lnTo>
                    <a:lnTo>
                      <a:pt x="901" y="1"/>
                    </a:lnTo>
                    <a:lnTo>
                      <a:pt x="1072" y="25"/>
                    </a:lnTo>
                    <a:lnTo>
                      <a:pt x="1242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6" y="391"/>
                    </a:lnTo>
                    <a:lnTo>
                      <a:pt x="1729" y="561"/>
                    </a:lnTo>
                    <a:lnTo>
                      <a:pt x="1778" y="732"/>
                    </a:lnTo>
                    <a:lnTo>
                      <a:pt x="1802" y="902"/>
                    </a:lnTo>
                    <a:lnTo>
                      <a:pt x="1802" y="902"/>
                    </a:lnTo>
                    <a:lnTo>
                      <a:pt x="1778" y="1073"/>
                    </a:lnTo>
                    <a:lnTo>
                      <a:pt x="1729" y="1243"/>
                    </a:lnTo>
                    <a:lnTo>
                      <a:pt x="1656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2" y="1730"/>
                    </a:lnTo>
                    <a:lnTo>
                      <a:pt x="1072" y="1779"/>
                    </a:lnTo>
                    <a:lnTo>
                      <a:pt x="901" y="1803"/>
                    </a:lnTo>
                    <a:lnTo>
                      <a:pt x="901" y="1803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63;p40"/>
              <p:cNvSpPr/>
              <p:nvPr/>
            </p:nvSpPr>
            <p:spPr>
              <a:xfrm>
                <a:off x="6548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64;p40"/>
              <p:cNvSpPr/>
              <p:nvPr/>
            </p:nvSpPr>
            <p:spPr>
              <a:xfrm>
                <a:off x="7376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65;p40"/>
              <p:cNvSpPr/>
              <p:nvPr/>
            </p:nvSpPr>
            <p:spPr>
              <a:xfrm>
                <a:off x="8204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66;p40"/>
              <p:cNvSpPr/>
              <p:nvPr/>
            </p:nvSpPr>
            <p:spPr>
              <a:xfrm>
                <a:off x="903225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26"/>
          <p:cNvGraphicFramePr/>
          <p:nvPr>
            <p:extLst>
              <p:ext uri="{D42A27DB-BD31-4B8C-83A1-F6EECF244321}">
                <p14:modId xmlns:p14="http://schemas.microsoft.com/office/powerpoint/2010/main" val="283344573"/>
              </p:ext>
            </p:extLst>
          </p:nvPr>
        </p:nvGraphicFramePr>
        <p:xfrm>
          <a:off x="2559389" y="1492188"/>
          <a:ext cx="5867400" cy="2724879"/>
        </p:xfrm>
        <a:graphic>
          <a:graphicData uri="http://schemas.openxmlformats.org/drawingml/2006/table">
            <a:tbl>
              <a:tblPr>
                <a:noFill/>
                <a:tableStyleId>{E58EEFB8-15E5-44A9-849B-1A3A7A75EEDB}</a:tableStyleId>
              </a:tblPr>
              <a:tblGrid>
                <a:gridCol w="1670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6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63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Viết</a:t>
                      </a:r>
                      <a:r>
                        <a:rPr lang="en-US" sz="2000" b="1" baseline="0" smtClean="0">
                          <a:solidFill>
                            <a:srgbClr val="00206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là</a:t>
                      </a:r>
                      <a:endParaRPr sz="2000" b="1">
                        <a:solidFill>
                          <a:srgbClr val="002060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smtClean="0">
                          <a:solidFill>
                            <a:srgbClr val="00206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Đọc</a:t>
                      </a:r>
                      <a:r>
                        <a:rPr lang="en" sz="1600" b="1" baseline="0" smtClean="0">
                          <a:solidFill>
                            <a:srgbClr val="00206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là</a:t>
                      </a:r>
                      <a:endParaRPr sz="1600" b="1">
                        <a:solidFill>
                          <a:srgbClr val="002060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smtClean="0">
                          <a:solidFill>
                            <a:srgbClr val="00206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Xấp</a:t>
                      </a:r>
                      <a:r>
                        <a:rPr lang="en" sz="1600" b="1" baseline="0" smtClean="0">
                          <a:solidFill>
                            <a:srgbClr val="00206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xỉ</a:t>
                      </a:r>
                      <a:endParaRPr sz="1600" b="1">
                        <a:solidFill>
                          <a:srgbClr val="002060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smtClean="0">
                          <a:solidFill>
                            <a:schemeClr val="dk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KB</a:t>
                      </a:r>
                      <a:r>
                        <a:rPr lang="en" sz="1600" b="0" baseline="0" smtClean="0">
                          <a:solidFill>
                            <a:schemeClr val="dk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(Kilobyte)</a:t>
                      </a:r>
                      <a:endParaRPr sz="1600" b="0">
                        <a:solidFill>
                          <a:schemeClr val="dk1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Ki-lô-bai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Một</a:t>
                      </a:r>
                      <a:r>
                        <a:rPr lang="en" sz="2000" b="0" baseline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 nghìn byte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smtClean="0">
                          <a:solidFill>
                            <a:schemeClr val="dk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MB (Megabyte)</a:t>
                      </a:r>
                      <a:endParaRPr sz="1600" b="0">
                        <a:solidFill>
                          <a:schemeClr val="dk1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Mê-ga-bai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Một</a:t>
                      </a:r>
                      <a:r>
                        <a:rPr lang="en" sz="2000" b="0" baseline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 triệu byte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smtClean="0">
                          <a:solidFill>
                            <a:schemeClr val="dk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GB (Gigabyte)</a:t>
                      </a:r>
                      <a:endParaRPr sz="1600" b="0">
                        <a:solidFill>
                          <a:schemeClr val="dk1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Gi-ga-bai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Một</a:t>
                      </a:r>
                      <a:r>
                        <a:rPr lang="en" sz="2000" b="0" baseline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 tỉ byte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mtClean="0">
                          <a:solidFill>
                            <a:schemeClr val="dk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TB (Terebyte)</a:t>
                      </a:r>
                      <a:endParaRPr sz="1600" b="0">
                        <a:solidFill>
                          <a:schemeClr val="dk1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Tê-ra-bai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Một</a:t>
                      </a:r>
                      <a:r>
                        <a:rPr lang="en-US" sz="2000" b="0" baseline="0" smtClean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 nghìn tỉ byte</a:t>
                      </a:r>
                      <a:endParaRPr sz="2000" b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54582" y="91221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BẢNG CÁC BỘI SỐ CỦA BYTE</a:t>
            </a:r>
            <a:endParaRPr lang="en-US" sz="1800" b="1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29739" y="423073"/>
            <a:ext cx="6386948" cy="447293"/>
            <a:chOff x="2429739" y="423073"/>
            <a:chExt cx="6386948" cy="44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796887" y="475514"/>
                  <a:ext cx="6019800" cy="394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i="1" smtClean="0">
                      <a:solidFill>
                        <a:srgbClr val="002060"/>
                      </a:solidFill>
                      <a:latin typeface="+mj-lt"/>
                    </a:rPr>
                    <a:t>Các bội của byte tạo ra bằng cách nhân thêm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a14:m>
                  <a:endParaRPr lang="en-US" sz="1800" i="1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887" y="475514"/>
                  <a:ext cx="6019800" cy="3948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12" b="-2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oogle Shape;352;p40"/>
            <p:cNvGrpSpPr/>
            <p:nvPr/>
          </p:nvGrpSpPr>
          <p:grpSpPr>
            <a:xfrm>
              <a:off x="2429739" y="423073"/>
              <a:ext cx="342903" cy="447293"/>
              <a:chOff x="590250" y="244200"/>
              <a:chExt cx="407975" cy="532175"/>
            </a:xfrm>
          </p:grpSpPr>
          <p:sp>
            <p:nvSpPr>
              <p:cNvPr id="11" name="Google Shape;353;p40"/>
              <p:cNvSpPr/>
              <p:nvPr/>
            </p:nvSpPr>
            <p:spPr>
              <a:xfrm>
                <a:off x="623125" y="313625"/>
                <a:ext cx="37510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5004" h="18510" fill="none" extrusionOk="0">
                    <a:moveTo>
                      <a:pt x="1" y="17536"/>
                    </a:moveTo>
                    <a:lnTo>
                      <a:pt x="1" y="17536"/>
                    </a:lnTo>
                    <a:lnTo>
                      <a:pt x="1" y="17536"/>
                    </a:lnTo>
                    <a:lnTo>
                      <a:pt x="25" y="17682"/>
                    </a:lnTo>
                    <a:lnTo>
                      <a:pt x="49" y="17852"/>
                    </a:lnTo>
                    <a:lnTo>
                      <a:pt x="123" y="18023"/>
                    </a:lnTo>
                    <a:lnTo>
                      <a:pt x="220" y="18193"/>
                    </a:lnTo>
                    <a:lnTo>
                      <a:pt x="293" y="18291"/>
                    </a:lnTo>
                    <a:lnTo>
                      <a:pt x="390" y="18364"/>
                    </a:lnTo>
                    <a:lnTo>
                      <a:pt x="488" y="18412"/>
                    </a:lnTo>
                    <a:lnTo>
                      <a:pt x="610" y="18461"/>
                    </a:lnTo>
                    <a:lnTo>
                      <a:pt x="756" y="18510"/>
                    </a:lnTo>
                    <a:lnTo>
                      <a:pt x="926" y="18510"/>
                    </a:lnTo>
                    <a:lnTo>
                      <a:pt x="14468" y="18510"/>
                    </a:lnTo>
                    <a:lnTo>
                      <a:pt x="14468" y="18510"/>
                    </a:lnTo>
                    <a:lnTo>
                      <a:pt x="14541" y="18510"/>
                    </a:lnTo>
                    <a:lnTo>
                      <a:pt x="14614" y="18485"/>
                    </a:lnTo>
                    <a:lnTo>
                      <a:pt x="14736" y="18412"/>
                    </a:lnTo>
                    <a:lnTo>
                      <a:pt x="14833" y="18291"/>
                    </a:lnTo>
                    <a:lnTo>
                      <a:pt x="14906" y="18144"/>
                    </a:lnTo>
                    <a:lnTo>
                      <a:pt x="14955" y="17974"/>
                    </a:lnTo>
                    <a:lnTo>
                      <a:pt x="14979" y="17779"/>
                    </a:lnTo>
                    <a:lnTo>
                      <a:pt x="15003" y="17438"/>
                    </a:lnTo>
                    <a:lnTo>
                      <a:pt x="15003" y="487"/>
                    </a:lnTo>
                    <a:lnTo>
                      <a:pt x="15003" y="487"/>
                    </a:lnTo>
                    <a:lnTo>
                      <a:pt x="15003" y="341"/>
                    </a:lnTo>
                    <a:lnTo>
                      <a:pt x="14979" y="219"/>
                    </a:lnTo>
                    <a:lnTo>
                      <a:pt x="14955" y="146"/>
                    </a:lnTo>
                    <a:lnTo>
                      <a:pt x="14906" y="73"/>
                    </a:lnTo>
                    <a:lnTo>
                      <a:pt x="14833" y="49"/>
                    </a:lnTo>
                    <a:lnTo>
                      <a:pt x="14736" y="24"/>
                    </a:lnTo>
                    <a:lnTo>
                      <a:pt x="14468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54;p40"/>
              <p:cNvSpPr/>
              <p:nvPr/>
            </p:nvSpPr>
            <p:spPr>
              <a:xfrm>
                <a:off x="590250" y="2697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4321" y="0"/>
                    </a:moveTo>
                    <a:lnTo>
                      <a:pt x="780" y="0"/>
                    </a:lnTo>
                    <a:lnTo>
                      <a:pt x="780" y="0"/>
                    </a:lnTo>
                    <a:lnTo>
                      <a:pt x="634" y="25"/>
                    </a:lnTo>
                    <a:lnTo>
                      <a:pt x="488" y="74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1"/>
                    </a:lnTo>
                    <a:lnTo>
                      <a:pt x="74" y="488"/>
                    </a:lnTo>
                    <a:lnTo>
                      <a:pt x="25" y="634"/>
                    </a:lnTo>
                    <a:lnTo>
                      <a:pt x="1" y="780"/>
                    </a:lnTo>
                    <a:lnTo>
                      <a:pt x="1" y="17731"/>
                    </a:lnTo>
                    <a:lnTo>
                      <a:pt x="1" y="17731"/>
                    </a:lnTo>
                    <a:lnTo>
                      <a:pt x="25" y="17877"/>
                    </a:lnTo>
                    <a:lnTo>
                      <a:pt x="74" y="18023"/>
                    </a:lnTo>
                    <a:lnTo>
                      <a:pt x="122" y="18169"/>
                    </a:lnTo>
                    <a:lnTo>
                      <a:pt x="220" y="18291"/>
                    </a:lnTo>
                    <a:lnTo>
                      <a:pt x="342" y="18388"/>
                    </a:lnTo>
                    <a:lnTo>
                      <a:pt x="488" y="18437"/>
                    </a:lnTo>
                    <a:lnTo>
                      <a:pt x="634" y="18486"/>
                    </a:lnTo>
                    <a:lnTo>
                      <a:pt x="780" y="18510"/>
                    </a:lnTo>
                    <a:lnTo>
                      <a:pt x="14321" y="18510"/>
                    </a:lnTo>
                    <a:lnTo>
                      <a:pt x="14321" y="18510"/>
                    </a:lnTo>
                    <a:lnTo>
                      <a:pt x="14467" y="18486"/>
                    </a:lnTo>
                    <a:lnTo>
                      <a:pt x="14614" y="18437"/>
                    </a:lnTo>
                    <a:lnTo>
                      <a:pt x="14760" y="18388"/>
                    </a:lnTo>
                    <a:lnTo>
                      <a:pt x="14881" y="18291"/>
                    </a:lnTo>
                    <a:lnTo>
                      <a:pt x="14979" y="18169"/>
                    </a:lnTo>
                    <a:lnTo>
                      <a:pt x="15028" y="18023"/>
                    </a:lnTo>
                    <a:lnTo>
                      <a:pt x="15076" y="17877"/>
                    </a:lnTo>
                    <a:lnTo>
                      <a:pt x="15101" y="17731"/>
                    </a:lnTo>
                    <a:lnTo>
                      <a:pt x="15101" y="780"/>
                    </a:lnTo>
                    <a:lnTo>
                      <a:pt x="15101" y="780"/>
                    </a:lnTo>
                    <a:lnTo>
                      <a:pt x="15076" y="634"/>
                    </a:lnTo>
                    <a:lnTo>
                      <a:pt x="15028" y="488"/>
                    </a:lnTo>
                    <a:lnTo>
                      <a:pt x="14979" y="341"/>
                    </a:lnTo>
                    <a:lnTo>
                      <a:pt x="14881" y="220"/>
                    </a:lnTo>
                    <a:lnTo>
                      <a:pt x="14760" y="122"/>
                    </a:lnTo>
                    <a:lnTo>
                      <a:pt x="14614" y="74"/>
                    </a:lnTo>
                    <a:lnTo>
                      <a:pt x="14467" y="25"/>
                    </a:lnTo>
                    <a:lnTo>
                      <a:pt x="14321" y="0"/>
                    </a:lnTo>
                    <a:lnTo>
                      <a:pt x="14321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55;p40"/>
              <p:cNvSpPr/>
              <p:nvPr/>
            </p:nvSpPr>
            <p:spPr>
              <a:xfrm>
                <a:off x="796650" y="274025"/>
                <a:ext cx="451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3" y="25"/>
                    </a:lnTo>
                    <a:lnTo>
                      <a:pt x="1243" y="74"/>
                    </a:lnTo>
                    <a:lnTo>
                      <a:pt x="1414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4" y="1657"/>
                    </a:lnTo>
                    <a:lnTo>
                      <a:pt x="1243" y="1730"/>
                    </a:lnTo>
                    <a:lnTo>
                      <a:pt x="1073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2" y="1779"/>
                    </a:lnTo>
                    <a:lnTo>
                      <a:pt x="561" y="1730"/>
                    </a:lnTo>
                    <a:lnTo>
                      <a:pt x="391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1" y="147"/>
                    </a:lnTo>
                    <a:lnTo>
                      <a:pt x="561" y="74"/>
                    </a:lnTo>
                    <a:lnTo>
                      <a:pt x="732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56;p40"/>
              <p:cNvSpPr/>
              <p:nvPr/>
            </p:nvSpPr>
            <p:spPr>
              <a:xfrm>
                <a:off x="7138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57;p40"/>
              <p:cNvSpPr/>
              <p:nvPr/>
            </p:nvSpPr>
            <p:spPr>
              <a:xfrm>
                <a:off x="6310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0" y="902"/>
                    </a:move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7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8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8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7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58;p40"/>
              <p:cNvSpPr/>
              <p:nvPr/>
            </p:nvSpPr>
            <p:spPr>
              <a:xfrm>
                <a:off x="649925" y="5900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59;p40"/>
              <p:cNvSpPr/>
              <p:nvPr/>
            </p:nvSpPr>
            <p:spPr>
              <a:xfrm>
                <a:off x="649925" y="5346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60;p40"/>
              <p:cNvSpPr/>
              <p:nvPr/>
            </p:nvSpPr>
            <p:spPr>
              <a:xfrm>
                <a:off x="649925" y="4798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61;p40"/>
              <p:cNvSpPr/>
              <p:nvPr/>
            </p:nvSpPr>
            <p:spPr>
              <a:xfrm>
                <a:off x="649925" y="4244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62;p40"/>
              <p:cNvSpPr/>
              <p:nvPr/>
            </p:nvSpPr>
            <p:spPr>
              <a:xfrm>
                <a:off x="879475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1" y="1803"/>
                    </a:moveTo>
                    <a:lnTo>
                      <a:pt x="901" y="1803"/>
                    </a:lnTo>
                    <a:lnTo>
                      <a:pt x="731" y="1779"/>
                    </a:lnTo>
                    <a:lnTo>
                      <a:pt x="560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6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6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0" y="74"/>
                    </a:lnTo>
                    <a:lnTo>
                      <a:pt x="731" y="25"/>
                    </a:lnTo>
                    <a:lnTo>
                      <a:pt x="901" y="1"/>
                    </a:lnTo>
                    <a:lnTo>
                      <a:pt x="901" y="1"/>
                    </a:lnTo>
                    <a:lnTo>
                      <a:pt x="1072" y="25"/>
                    </a:lnTo>
                    <a:lnTo>
                      <a:pt x="1242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6" y="391"/>
                    </a:lnTo>
                    <a:lnTo>
                      <a:pt x="1729" y="561"/>
                    </a:lnTo>
                    <a:lnTo>
                      <a:pt x="1778" y="732"/>
                    </a:lnTo>
                    <a:lnTo>
                      <a:pt x="1802" y="902"/>
                    </a:lnTo>
                    <a:lnTo>
                      <a:pt x="1802" y="902"/>
                    </a:lnTo>
                    <a:lnTo>
                      <a:pt x="1778" y="1073"/>
                    </a:lnTo>
                    <a:lnTo>
                      <a:pt x="1729" y="1243"/>
                    </a:lnTo>
                    <a:lnTo>
                      <a:pt x="1656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2" y="1730"/>
                    </a:lnTo>
                    <a:lnTo>
                      <a:pt x="1072" y="1779"/>
                    </a:lnTo>
                    <a:lnTo>
                      <a:pt x="901" y="1803"/>
                    </a:lnTo>
                    <a:lnTo>
                      <a:pt x="901" y="1803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63;p40"/>
              <p:cNvSpPr/>
              <p:nvPr/>
            </p:nvSpPr>
            <p:spPr>
              <a:xfrm>
                <a:off x="6548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64;p40"/>
              <p:cNvSpPr/>
              <p:nvPr/>
            </p:nvSpPr>
            <p:spPr>
              <a:xfrm>
                <a:off x="7376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65;p40"/>
              <p:cNvSpPr/>
              <p:nvPr/>
            </p:nvSpPr>
            <p:spPr>
              <a:xfrm>
                <a:off x="8204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66;p40"/>
              <p:cNvSpPr/>
              <p:nvPr/>
            </p:nvSpPr>
            <p:spPr>
              <a:xfrm>
                <a:off x="903225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429739" y="4454678"/>
            <a:ext cx="66800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Dung lượng lưu trữ: Khả năng lưu trữ của các thiết bị nhớ </a:t>
            </a:r>
            <a:endParaRPr lang="en-US" sz="1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2057400" cy="857400"/>
          </a:xfrm>
          <a:prstGeom prst="rect">
            <a:avLst/>
          </a:prstGeom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 smtClean="0">
                <a:latin typeface="+mj-lt"/>
              </a:rPr>
              <a:t>Dung </a:t>
            </a:r>
            <a:r>
              <a:rPr lang="en-US" sz="2800" u="sng" dirty="0" err="1" smtClean="0">
                <a:latin typeface="+mj-lt"/>
              </a:rPr>
              <a:t>lượng</a:t>
            </a:r>
            <a:r>
              <a:rPr lang="en-US" sz="2800" u="sng" dirty="0" smtClean="0">
                <a:latin typeface="+mj-lt"/>
              </a:rPr>
              <a:t> </a:t>
            </a:r>
            <a:r>
              <a:rPr lang="en-US" sz="2800" u="sng" dirty="0" err="1" smtClean="0">
                <a:latin typeface="+mj-lt"/>
              </a:rPr>
              <a:t>lưu</a:t>
            </a:r>
            <a:r>
              <a:rPr lang="en-US" sz="2800" u="sng" dirty="0" smtClean="0">
                <a:latin typeface="+mj-lt"/>
              </a:rPr>
              <a:t> </a:t>
            </a:r>
            <a:r>
              <a:rPr lang="en-US" sz="2800" u="sng" dirty="0" err="1" smtClean="0">
                <a:latin typeface="+mj-lt"/>
              </a:rPr>
              <a:t>trữ</a:t>
            </a:r>
            <a:r>
              <a:rPr lang="en-US" sz="2800" u="sng" dirty="0" smtClean="0">
                <a:latin typeface="+mj-lt"/>
              </a:rPr>
              <a:t> </a:t>
            </a:r>
            <a:r>
              <a:rPr lang="en-US" sz="2800" u="sng" dirty="0" err="1" smtClean="0">
                <a:latin typeface="+mj-lt"/>
              </a:rPr>
              <a:t>của</a:t>
            </a:r>
            <a:r>
              <a:rPr lang="en-US" sz="2800" u="sng" dirty="0" smtClean="0">
                <a:latin typeface="+mj-lt"/>
              </a:rPr>
              <a:t> </a:t>
            </a:r>
            <a:r>
              <a:rPr lang="en-US" sz="2800" u="sng" dirty="0" err="1" smtClean="0">
                <a:latin typeface="+mj-lt"/>
              </a:rPr>
              <a:t>một</a:t>
            </a:r>
            <a:r>
              <a:rPr lang="en-US" sz="2800" u="sng" dirty="0" smtClean="0">
                <a:latin typeface="+mj-lt"/>
              </a:rPr>
              <a:t> </a:t>
            </a:r>
            <a:r>
              <a:rPr lang="en-US" sz="2800" u="sng" dirty="0" err="1" smtClean="0">
                <a:latin typeface="+mj-lt"/>
              </a:rPr>
              <a:t>số</a:t>
            </a:r>
            <a:r>
              <a:rPr lang="en-US" sz="2800" u="sng" dirty="0" smtClean="0">
                <a:latin typeface="+mj-lt"/>
              </a:rPr>
              <a:t> </a:t>
            </a:r>
            <a:r>
              <a:rPr lang="en-US" sz="2800" u="sng" dirty="0" err="1" smtClean="0">
                <a:latin typeface="+mj-lt"/>
              </a:rPr>
              <a:t>thiết</a:t>
            </a:r>
            <a:r>
              <a:rPr lang="en-US" sz="2800" u="sng" dirty="0" smtClean="0">
                <a:latin typeface="+mj-lt"/>
              </a:rPr>
              <a:t> </a:t>
            </a:r>
            <a:r>
              <a:rPr lang="en-US" sz="2800" u="sng" dirty="0" err="1" smtClean="0">
                <a:latin typeface="+mj-lt"/>
              </a:rPr>
              <a:t>bị</a:t>
            </a:r>
            <a:endParaRPr sz="2800" u="sng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42309" y="57149"/>
            <a:ext cx="5692485" cy="4492985"/>
            <a:chOff x="2542309" y="57149"/>
            <a:chExt cx="5692485" cy="44929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399" y="2620239"/>
              <a:ext cx="1986395" cy="1835727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542309" y="57149"/>
              <a:ext cx="5429250" cy="4492985"/>
              <a:chOff x="2542309" y="57149"/>
              <a:chExt cx="5429250" cy="449298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600" y="57149"/>
                <a:ext cx="2133600" cy="21336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400" y="206086"/>
                <a:ext cx="2104159" cy="183572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2309" y="2526072"/>
                <a:ext cx="2438400" cy="2024062"/>
              </a:xfrm>
              <a:prstGeom prst="rect">
                <a:avLst/>
              </a:prstGeom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2895600" y="208228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</a:rPr>
              <a:t>16GB, 32GB, 64GB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2082284"/>
            <a:ext cx="267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16GB, 32GB,64GB,128GB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589" y="4550134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200GB, 2TB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4550134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5GB, 17GB</a:t>
            </a:r>
            <a:endParaRPr lang="en-US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7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2057400" cy="857400"/>
          </a:xfrm>
          <a:prstGeom prst="rect">
            <a:avLst/>
          </a:prstGeom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smtClean="0">
                <a:latin typeface="+mj-lt"/>
              </a:rPr>
              <a:t>BÀI TẬP LUYỆN TẬP</a:t>
            </a:r>
            <a:endParaRPr u="sng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6391" y="133350"/>
            <a:ext cx="676018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 smtClean="0">
                <a:solidFill>
                  <a:srgbClr val="002060"/>
                </a:solidFill>
              </a:rPr>
              <a:t>Câu</a:t>
            </a:r>
            <a:r>
              <a:rPr lang="en-US" sz="1800" b="1" dirty="0" smtClean="0">
                <a:solidFill>
                  <a:srgbClr val="002060"/>
                </a:solidFill>
              </a:rPr>
              <a:t> 1: </a:t>
            </a:r>
            <a:r>
              <a:rPr lang="en-US" sz="1800" b="1" dirty="0" err="1" smtClean="0">
                <a:solidFill>
                  <a:srgbClr val="002060"/>
                </a:solidFill>
              </a:rPr>
              <a:t>Em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hãy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cho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biết</a:t>
            </a:r>
            <a:r>
              <a:rPr lang="en-US" sz="18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dirty="0" smtClean="0">
                <a:solidFill>
                  <a:srgbClr val="002060"/>
                </a:solidFill>
              </a:rPr>
              <a:t>Con </a:t>
            </a:r>
            <a:r>
              <a:rPr lang="en-US" sz="1800" dirty="0" err="1" smtClean="0">
                <a:solidFill>
                  <a:srgbClr val="002060"/>
                </a:solidFill>
              </a:rPr>
              <a:t>người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có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những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hoạt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động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thông</a:t>
            </a:r>
            <a:r>
              <a:rPr lang="en-US" sz="1800" dirty="0" smtClean="0">
                <a:solidFill>
                  <a:srgbClr val="002060"/>
                </a:solidFill>
              </a:rPr>
              <a:t> tin </a:t>
            </a:r>
            <a:r>
              <a:rPr lang="en-US" sz="1800" dirty="0" err="1" smtClean="0">
                <a:solidFill>
                  <a:srgbClr val="002060"/>
                </a:solidFill>
              </a:rPr>
              <a:t>nào</a:t>
            </a:r>
            <a:r>
              <a:rPr lang="en-US" sz="1800" dirty="0" smtClean="0">
                <a:solidFill>
                  <a:srgbClr val="002060"/>
                </a:solidFill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dirty="0" smtClean="0">
                <a:solidFill>
                  <a:srgbClr val="002060"/>
                </a:solidFill>
              </a:rPr>
              <a:t>Chu </a:t>
            </a:r>
            <a:r>
              <a:rPr lang="en-US" sz="1800" dirty="0" err="1" smtClean="0">
                <a:solidFill>
                  <a:srgbClr val="002060"/>
                </a:solidFill>
              </a:rPr>
              <a:t>trình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xử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lí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thông</a:t>
            </a:r>
            <a:r>
              <a:rPr lang="en-US" sz="1800" dirty="0" smtClean="0">
                <a:solidFill>
                  <a:srgbClr val="002060"/>
                </a:solidFill>
              </a:rPr>
              <a:t> tin </a:t>
            </a:r>
            <a:r>
              <a:rPr lang="en-US" sz="1800" dirty="0" err="1" smtClean="0">
                <a:solidFill>
                  <a:srgbClr val="002060"/>
                </a:solidFill>
              </a:rPr>
              <a:t>của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máy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tính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gồm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những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bước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nào</a:t>
            </a:r>
            <a:r>
              <a:rPr lang="en-US" sz="1800" dirty="0" smtClean="0">
                <a:solidFill>
                  <a:srgbClr val="002060"/>
                </a:solidFill>
              </a:rPr>
              <a:t>?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6391" y="147217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smtClean="0">
                <a:solidFill>
                  <a:srgbClr val="FF0000"/>
                </a:solidFill>
              </a:rPr>
              <a:t>ĐÁP ÁN</a:t>
            </a:r>
            <a:endParaRPr lang="en-US" sz="1800" b="1" u="sng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850623"/>
            <a:ext cx="5943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FF0000"/>
                </a:solidFill>
              </a:rPr>
              <a:t>1) </a:t>
            </a:r>
            <a:r>
              <a:rPr lang="en-US" sz="1800" smtClean="0">
                <a:solidFill>
                  <a:srgbClr val="FF0000"/>
                </a:solidFill>
              </a:rPr>
              <a:t>Những hoạt động thông tin của con người: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+ Thu nhận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+ xử lí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+ lưu trữ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+ trao đổi</a:t>
            </a:r>
          </a:p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FF0000"/>
                </a:solidFill>
              </a:rPr>
              <a:t>2) </a:t>
            </a:r>
            <a:r>
              <a:rPr lang="en-US" sz="1800" smtClean="0">
                <a:solidFill>
                  <a:srgbClr val="FF0000"/>
                </a:solidFill>
              </a:rPr>
              <a:t>Chu trình xử lí thông tin của máy tính: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Xử lí đầu vào -&gt; xử lí dữ liệu -&gt; Xử lí đầu ra</a:t>
            </a:r>
            <a:endParaRPr 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" grpId="0"/>
      <p:bldP spid="11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42159" y="77318"/>
            <a:ext cx="64587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/>
            <a:r>
              <a:rPr lang="nl-NL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nl-NL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sau, câu nào đúng, câu nào sai? Giải thích tại sao?</a:t>
            </a: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14350"/>
            <a:r>
              <a:rPr lang="nl-N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Một MB xấp xỉ một nghìn byte	</a:t>
            </a: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14350"/>
            <a:r>
              <a:rPr lang="nl-N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Một GB xấp xỉ một tỉ byte</a:t>
            </a: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14350"/>
            <a:r>
              <a:rPr lang="nl-N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Một TB xấp xỉ một triệu KB		</a:t>
            </a: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14350"/>
            <a:r>
              <a:rPr lang="nl-N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Một KB xấp xỉ một nghìn GB</a:t>
            </a: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0150" y="2284382"/>
            <a:ext cx="6586560" cy="334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514350">
              <a:lnSpc>
                <a:spcPct val="115000"/>
              </a:lnSpc>
              <a:buAutoNum type="arabicPeriod"/>
            </a:pPr>
            <a:r>
              <a:rPr lang="vi-VN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MB xấp xỉ một nghìn byte   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514350">
              <a:lnSpc>
                <a:spcPct val="115000"/>
              </a:lnSpc>
            </a:pPr>
            <a:r>
              <a:rPr lang="vi-VN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ai, một MB xấp xỉ một triệu byte   </a:t>
            </a:r>
            <a:endParaRPr lang="vi-VN" sz="1800" dirty="0">
              <a:solidFill>
                <a:srgbClr val="0000FF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15000"/>
              </a:lnSpc>
              <a:spcAft>
                <a:spcPts val="450"/>
              </a:spcAft>
            </a:pPr>
            <a:r>
              <a:rPr lang="vi-VN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Một TB xấp xỉ một triệu KB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15000"/>
              </a:lnSpc>
              <a:spcAft>
                <a:spcPts val="450"/>
              </a:spcAft>
            </a:pPr>
            <a:r>
              <a:rPr lang="vi-VN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=&gt; </a:t>
            </a:r>
            <a:r>
              <a:rPr lang="en-US" sz="180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180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vi-VN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một TB xấp xỉ 1 tỷ KB</a:t>
            </a:r>
          </a:p>
          <a:p>
            <a:pPr algn="just" defTabSz="514350">
              <a:lnSpc>
                <a:spcPct val="115000"/>
              </a:lnSpc>
              <a:spcAft>
                <a:spcPts val="450"/>
              </a:spcAft>
            </a:pPr>
            <a:r>
              <a:rPr lang="vi-VN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Một GB xấp xỉ một tỷ byte    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15000"/>
              </a:lnSpc>
              <a:spcAft>
                <a:spcPts val="450"/>
              </a:spcAft>
              <a:buFont typeface="Symbol"/>
              <a:buChar char="Þ"/>
            </a:pPr>
            <a:r>
              <a:rPr lang="vi-VN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</a:p>
          <a:p>
            <a:pPr algn="just" defTabSz="514350">
              <a:lnSpc>
                <a:spcPct val="115000"/>
              </a:lnSpc>
              <a:spcAft>
                <a:spcPts val="450"/>
              </a:spcAft>
            </a:pPr>
            <a:r>
              <a:rPr lang="vi-VN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Một KB xấp xỉ một nghìn GB  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15000"/>
              </a:lnSpc>
              <a:spcAft>
                <a:spcPts val="450"/>
              </a:spcAft>
            </a:pPr>
            <a:r>
              <a:rPr lang="vi-VN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=&gt; sai, một GB bằng một triệu KB</a:t>
            </a:r>
          </a:p>
          <a:p>
            <a:pPr algn="just" defTabSz="514350">
              <a:lnSpc>
                <a:spcPct val="115000"/>
              </a:lnSpc>
              <a:spcAft>
                <a:spcPts val="45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1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743" y="1998151"/>
            <a:ext cx="1109599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514350">
              <a:lnSpc>
                <a:spcPct val="115000"/>
              </a:lnSpc>
              <a:spcAft>
                <a:spcPts val="450"/>
              </a:spcAft>
            </a:pPr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lời:</a:t>
            </a:r>
            <a:r>
              <a:rPr lang="vi-VN" sz="10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05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76200" y="1333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smtClean="0">
                <a:latin typeface="+mj-lt"/>
              </a:rPr>
              <a:t>BÀI TẬP VẬN DỤNG</a:t>
            </a:r>
            <a:endParaRPr u="sng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3802" y="209550"/>
            <a:ext cx="6875600" cy="321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USB, thẻ nhớ dùng phổ biến cho máy tính, điện thoại  thông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minh</a:t>
            </a:r>
            <a:r>
              <a:rPr lang="vi-VN" sz="1800">
                <a:solidFill>
                  <a:srgbClr val="002060"/>
                </a:solidFill>
              </a:rPr>
              <a:t>, </a:t>
            </a:r>
            <a:r>
              <a:rPr lang="vi-VN" sz="1800" smtClean="0">
                <a:solidFill>
                  <a:srgbClr val="002060"/>
                </a:solidFill>
              </a:rPr>
              <a:t>máy </a:t>
            </a:r>
            <a:r>
              <a:rPr lang="vi-VN" sz="1800">
                <a:solidFill>
                  <a:srgbClr val="002060"/>
                </a:solidFill>
              </a:rPr>
              <a:t>ảnh số có nhiều mức dung lượng 8 GB, 16GB, </a:t>
            </a:r>
            <a:r>
              <a:rPr lang="vi-VN" sz="1800" smtClean="0">
                <a:solidFill>
                  <a:srgbClr val="002060"/>
                </a:solidFill>
              </a:rPr>
              <a:t>32GB</a:t>
            </a:r>
            <a:r>
              <a:rPr lang="vi-VN" sz="1800">
                <a:solidFill>
                  <a:srgbClr val="002060"/>
                </a:solidFill>
              </a:rPr>
              <a:t>,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64 </a:t>
            </a:r>
            <a:r>
              <a:rPr lang="vi-VN" sz="1800">
                <a:solidFill>
                  <a:srgbClr val="002060"/>
                </a:solidFill>
              </a:rPr>
              <a:t>GB, 128 GB.... </a:t>
            </a:r>
            <a:r>
              <a:rPr lang="vi-VN" sz="1800" smtClean="0">
                <a:solidFill>
                  <a:srgbClr val="002060"/>
                </a:solidFill>
              </a:rPr>
              <a:t>Em </a:t>
            </a:r>
            <a:r>
              <a:rPr lang="vi-VN" sz="1800">
                <a:solidFill>
                  <a:srgbClr val="002060"/>
                </a:solidFill>
              </a:rPr>
              <a:t>nên chọn dung lượng bao nhiêu là thích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hợp </a:t>
            </a:r>
            <a:r>
              <a:rPr lang="vi-VN" sz="1800">
                <a:solidFill>
                  <a:srgbClr val="002060"/>
                </a:solidFill>
              </a:rPr>
              <a:t>cho mỗi trường hợp sau:</a:t>
            </a: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1. Chủ yếu để chứa tài liệu văn bản</a:t>
            </a: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2. Chủ yếu dùng để chứa các tệp hình ảnh du lịch, tham quan</a:t>
            </a: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3. Chủ yếu dùng để chứa các tệp bài hát</a:t>
            </a:r>
          </a:p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314700" y="3257549"/>
            <a:ext cx="1447800" cy="14319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1. Thẻ nhớ 8GB</a:t>
            </a:r>
          </a:p>
        </p:txBody>
      </p:sp>
      <p:sp>
        <p:nvSpPr>
          <p:cNvPr id="9" name="Oval 8"/>
          <p:cNvSpPr/>
          <p:nvPr/>
        </p:nvSpPr>
        <p:spPr>
          <a:xfrm>
            <a:off x="4897702" y="3257550"/>
            <a:ext cx="1447800" cy="14319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FF0000"/>
                </a:solidFill>
              </a:rPr>
              <a:t>2. Máy ảnh 8GB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33478" y="3257548"/>
            <a:ext cx="1447800" cy="14319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FF0000"/>
                </a:solidFill>
              </a:rPr>
              <a:t>3. Điện thoại 8GB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63588" y="3409949"/>
            <a:ext cx="762000" cy="9747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" grpId="0"/>
      <p:bldP spid="3" grpId="0" animBg="1"/>
      <p:bldP spid="9" grpId="0" animBg="1"/>
      <p:bldP spid="10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 idx="4294967295"/>
          </p:nvPr>
        </p:nvSpPr>
        <p:spPr>
          <a:xfrm>
            <a:off x="2590800" y="209550"/>
            <a:ext cx="5571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5</a:t>
            </a:r>
            <a:br>
              <a:rPr lang="en" sz="3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" sz="30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DỮ LIỆU TRONG MÁY TÍNH!</a:t>
            </a:r>
            <a:endParaRPr sz="300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7" name="Google Shape;77;p15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5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7045978"/>
              </p:ext>
            </p:extLst>
          </p:nvPr>
        </p:nvGraphicFramePr>
        <p:xfrm>
          <a:off x="2438400" y="1504950"/>
          <a:ext cx="60960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/>
          <p:nvPr/>
        </p:nvSpPr>
        <p:spPr>
          <a:xfrm>
            <a:off x="1752600" y="645832"/>
            <a:ext cx="5867400" cy="405951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>
            <a:off x="1930703" y="819150"/>
            <a:ext cx="5460697" cy="30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Mọi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dữ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liệu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trong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máy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tính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đều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là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dãy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bit</a:t>
            </a:r>
          </a:p>
          <a:p>
            <a:pPr marL="3429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Xử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lí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thông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tin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của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máy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tính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gồm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các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bước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: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xử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lí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đầu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vào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xử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lí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dữ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liệu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xử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lí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đầu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ra.</a:t>
            </a:r>
            <a:endParaRPr lang="en-US" sz="1800" dirty="0" smtClean="0">
              <a:solidFill>
                <a:srgbClr val="002060"/>
              </a:solidFill>
              <a:latin typeface="+mj-lt"/>
              <a:ea typeface="Karla"/>
              <a:cs typeface="Karla"/>
              <a:sym typeface="Karla"/>
            </a:endParaRPr>
          </a:p>
          <a:p>
            <a:pPr marL="3429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arenR" startAt="3"/>
            </a:pP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Đơn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vị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đo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lượng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dữ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liệu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lớn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là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các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bội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số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của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ea typeface="Karla"/>
                <a:cs typeface="Karla"/>
                <a:sym typeface="Karla"/>
              </a:rPr>
              <a:t> byte: KB, MB, GB, TB</a:t>
            </a:r>
            <a:endParaRPr sz="1800" dirty="0">
              <a:solidFill>
                <a:srgbClr val="002060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69" name="Google Shape;369;p37"/>
          <p:cNvSpPr txBox="1">
            <a:spLocks noGrp="1"/>
          </p:cNvSpPr>
          <p:nvPr>
            <p:ph type="title"/>
          </p:nvPr>
        </p:nvSpPr>
        <p:spPr>
          <a:xfrm>
            <a:off x="762000" y="93681"/>
            <a:ext cx="3505199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smtClean="0">
                <a:solidFill>
                  <a:srgbClr val="002060"/>
                </a:solidFill>
                <a:latin typeface="+mj-lt"/>
              </a:rPr>
              <a:t>Tổng kết kiến thức</a:t>
            </a:r>
            <a:endParaRPr sz="200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371" name="Google Shape;371;p37"/>
          <p:cNvGrpSpPr/>
          <p:nvPr/>
        </p:nvGrpSpPr>
        <p:grpSpPr>
          <a:xfrm>
            <a:off x="268877" y="114749"/>
            <a:ext cx="460581" cy="436282"/>
            <a:chOff x="2583100" y="2973775"/>
            <a:chExt cx="461550" cy="437200"/>
          </a:xfrm>
        </p:grpSpPr>
        <p:sp>
          <p:nvSpPr>
            <p:cNvPr id="372" name="Google Shape;372;p37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64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 animBg="1"/>
      <p:bldP spid="3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230943" y="416969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362649" y="1681321"/>
            <a:ext cx="2300630" cy="2018362"/>
            <a:chOff x="365637" y="2114550"/>
            <a:chExt cx="2300630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365637" y="2114550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smtClean="0">
                  <a:solidFill>
                    <a:srgbClr val="002060"/>
                  </a:solidFill>
                </a:rPr>
                <a:t>CỦNG CỐ, DẶN DÒ</a:t>
              </a:r>
            </a:p>
            <a:p>
              <a:pPr algn="ctr"/>
              <a:r>
                <a:rPr lang="en-US" sz="1800" b="1" smtClean="0">
                  <a:solidFill>
                    <a:srgbClr val="002060"/>
                  </a:solidFill>
                </a:rPr>
                <a:t>VỀ NHÀ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908261" y="1191304"/>
            <a:ext cx="4953000" cy="3908762"/>
            <a:chOff x="3046064" y="1464545"/>
            <a:chExt cx="4726336" cy="3908762"/>
          </a:xfrm>
        </p:grpSpPr>
        <p:sp>
          <p:nvSpPr>
            <p:cNvPr id="4" name="TextBox 3"/>
            <p:cNvSpPr txBox="1"/>
            <p:nvPr/>
          </p:nvSpPr>
          <p:spPr>
            <a:xfrm>
              <a:off x="3046064" y="1464545"/>
              <a:ext cx="4726336" cy="390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GB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GB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GB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      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Chuẩn</a:t>
              </a: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bị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bài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mới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: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Chủ</a:t>
              </a: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đề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B- </a:t>
              </a:r>
              <a:r>
                <a:rPr lang="en-US" sz="2000" i="1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Bài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1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: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Khái</a:t>
              </a: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niệm</a:t>
              </a: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và</a:t>
              </a: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l</a:t>
              </a:r>
              <a:r>
                <a:rPr lang="vi-VN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ợ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i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ích</a:t>
              </a:r>
              <a:r>
                <a:rPr lang="en-US" sz="2000" i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của</a:t>
              </a: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mạng</a:t>
              </a: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máy</a:t>
              </a:r>
              <a:r>
                <a:rPr lang="en-US" sz="2000" i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tính</a:t>
              </a:r>
              <a:endPara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1,2,3,4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vi-VN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vi-VN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ườ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r>
                <a:rPr 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xuyên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9" y="2129352"/>
              <a:ext cx="307248" cy="371869"/>
              <a:chOff x="584925" y="922575"/>
              <a:chExt cx="415200" cy="5025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761;p40"/>
          <p:cNvGrpSpPr/>
          <p:nvPr/>
        </p:nvGrpSpPr>
        <p:grpSpPr>
          <a:xfrm>
            <a:off x="6217990" y="225625"/>
            <a:ext cx="930181" cy="935026"/>
            <a:chOff x="5233525" y="4954450"/>
            <a:chExt cx="538275" cy="516350"/>
          </a:xfrm>
        </p:grpSpPr>
        <p:sp>
          <p:nvSpPr>
            <p:cNvPr id="31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761;p40"/>
          <p:cNvGrpSpPr/>
          <p:nvPr/>
        </p:nvGrpSpPr>
        <p:grpSpPr>
          <a:xfrm>
            <a:off x="7242063" y="249946"/>
            <a:ext cx="1158782" cy="1158067"/>
            <a:chOff x="5233525" y="4954450"/>
            <a:chExt cx="538275" cy="516350"/>
          </a:xfrm>
        </p:grpSpPr>
        <p:sp>
          <p:nvSpPr>
            <p:cNvPr id="43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7;p40"/>
          <p:cNvGrpSpPr/>
          <p:nvPr/>
        </p:nvGrpSpPr>
        <p:grpSpPr>
          <a:xfrm>
            <a:off x="7188180" y="3324077"/>
            <a:ext cx="1186529" cy="1229883"/>
            <a:chOff x="3292425" y="3664250"/>
            <a:chExt cx="397025" cy="391525"/>
          </a:xfrm>
        </p:grpSpPr>
        <p:sp>
          <p:nvSpPr>
            <p:cNvPr id="55" name="Google Shape;548;p4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9;p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50;p4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80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09074" y="146024"/>
            <a:ext cx="7891925" cy="825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002060"/>
                </a:solidFill>
                <a:latin typeface="+mj-lt"/>
              </a:rPr>
              <a:t>1. Biểu diễn số để tính toán trong máy tính</a:t>
            </a:r>
            <a:endParaRPr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973" y="838200"/>
            <a:ext cx="4953000" cy="3905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chemeClr val="accent2">
                    <a:lumMod val="50000"/>
                  </a:schemeClr>
                </a:solidFill>
              </a:rPr>
              <a:t>Trong </a:t>
            </a:r>
            <a:r>
              <a:rPr lang="vi-VN" sz="2000">
                <a:solidFill>
                  <a:schemeClr val="accent2">
                    <a:lumMod val="50000"/>
                  </a:schemeClr>
                </a:solidFill>
              </a:rPr>
              <a:t>hệ thập phân cũng là chữ số "1" nhưng giá trị của nó khi ở hàng trăm gấp mười lần giá trị của nó ở hàng chục. Tức là nếu chữ số "1" dịch sang trái một ví trí thì nó biểu diễn giá trị mới gấp mười lần so với khi ở vị trí cũ ( khi chưa dịch sang trái một vị trí). Bạn Minh Khuê nhận xét: Quy luật này chỉ đúng với chữ số  "1".</a:t>
            </a:r>
            <a:endParaRPr 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61789" y="646754"/>
            <a:ext cx="2819400" cy="2144071"/>
            <a:chOff x="5861789" y="646754"/>
            <a:chExt cx="2819400" cy="2305996"/>
          </a:xfrm>
        </p:grpSpPr>
        <p:grpSp>
          <p:nvGrpSpPr>
            <p:cNvPr id="8" name="Google Shape;112;p13"/>
            <p:cNvGrpSpPr/>
            <p:nvPr/>
          </p:nvGrpSpPr>
          <p:grpSpPr>
            <a:xfrm>
              <a:off x="5861789" y="646754"/>
              <a:ext cx="2819400" cy="2305996"/>
              <a:chOff x="5300400" y="3670175"/>
              <a:chExt cx="421300" cy="399325"/>
            </a:xfrm>
          </p:grpSpPr>
          <p:sp>
            <p:nvSpPr>
              <p:cNvPr id="9" name="Google Shape;113;p13"/>
              <p:cNvSpPr/>
              <p:nvPr/>
            </p:nvSpPr>
            <p:spPr>
              <a:xfrm>
                <a:off x="5300400" y="3708025"/>
                <a:ext cx="421300" cy="26745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14;p13"/>
              <p:cNvSpPr/>
              <p:nvPr/>
            </p:nvSpPr>
            <p:spPr>
              <a:xfrm>
                <a:off x="5498825" y="3670175"/>
                <a:ext cx="2445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5;p13"/>
              <p:cNvSpPr/>
              <p:nvPr/>
            </p:nvSpPr>
            <p:spPr>
              <a:xfrm>
                <a:off x="5366325" y="3987675"/>
                <a:ext cx="61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273" extrusionOk="0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16;p13"/>
              <p:cNvSpPr/>
              <p:nvPr/>
            </p:nvSpPr>
            <p:spPr>
              <a:xfrm>
                <a:off x="5594700" y="3987675"/>
                <a:ext cx="610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273" extrusionOk="0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069878" y="1129722"/>
              <a:ext cx="240322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FF0000"/>
                  </a:solidFill>
                </a:rPr>
                <a:t>Em có đồng ý với </a:t>
              </a:r>
            </a:p>
            <a:p>
              <a:pPr algn="ctr"/>
              <a:r>
                <a:rPr lang="en-US" sz="2000" b="1" smtClean="0">
                  <a:solidFill>
                    <a:srgbClr val="FF0000"/>
                  </a:solidFill>
                </a:rPr>
                <a:t>bạn Minh Khuê </a:t>
              </a:r>
            </a:p>
            <a:p>
              <a:pPr algn="ctr"/>
              <a:r>
                <a:rPr lang="en-US" sz="2000" b="1" smtClean="0">
                  <a:solidFill>
                    <a:srgbClr val="FF0000"/>
                  </a:solidFill>
                </a:rPr>
                <a:t>không? 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59633" y="2876245"/>
            <a:ext cx="3460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 smtClean="0">
                <a:solidFill>
                  <a:srgbClr val="002060"/>
                </a:solidFill>
              </a:rPr>
              <a:t>Không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đồng</a:t>
            </a:r>
            <a:r>
              <a:rPr lang="en-US" sz="1800" b="1" dirty="0" smtClean="0">
                <a:solidFill>
                  <a:srgbClr val="002060"/>
                </a:solidFill>
              </a:rPr>
              <a:t> ý, </a:t>
            </a:r>
            <a:r>
              <a:rPr lang="vi-VN" sz="1800" b="1" dirty="0" smtClean="0">
                <a:solidFill>
                  <a:srgbClr val="002060"/>
                </a:solidFill>
              </a:rPr>
              <a:t>vì </a:t>
            </a:r>
            <a:r>
              <a:rPr lang="vi-VN" sz="1800" b="1" dirty="0">
                <a:solidFill>
                  <a:srgbClr val="002060"/>
                </a:solidFill>
              </a:rPr>
              <a:t>trong hệ thập phân </a:t>
            </a:r>
            <a:r>
              <a:rPr lang="vi-VN" sz="1800" b="1" dirty="0" smtClean="0">
                <a:solidFill>
                  <a:srgbClr val="002060"/>
                </a:solidFill>
              </a:rPr>
              <a:t>người </a:t>
            </a:r>
            <a:r>
              <a:rPr lang="vi-VN" sz="1800" b="1" dirty="0">
                <a:solidFill>
                  <a:srgbClr val="002060"/>
                </a:solidFill>
              </a:rPr>
              <a:t>ta còn dùng các chữ số </a:t>
            </a:r>
            <a:r>
              <a:rPr lang="vi-VN" sz="1800" b="1" dirty="0" smtClean="0">
                <a:solidFill>
                  <a:srgbClr val="002060"/>
                </a:solidFill>
              </a:rPr>
              <a:t>khác </a:t>
            </a:r>
            <a:r>
              <a:rPr lang="vi-VN" sz="1800" b="1" dirty="0">
                <a:solidFill>
                  <a:srgbClr val="002060"/>
                </a:solidFill>
              </a:rPr>
              <a:t>nữa, ví dụ 2,3,4,5,6,7,8,9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098793" y="2285980"/>
            <a:ext cx="509015" cy="57167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4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438150"/>
            <a:ext cx="73914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638498"/>
              </p:ext>
            </p:extLst>
          </p:nvPr>
        </p:nvGraphicFramePr>
        <p:xfrm>
          <a:off x="1485900" y="666750"/>
          <a:ext cx="6096000" cy="370840"/>
        </p:xfrm>
        <a:graphic>
          <a:graphicData uri="http://schemas.openxmlformats.org/drawingml/2006/table">
            <a:tbl>
              <a:tblPr firstRow="1" bandRow="1">
                <a:tableStyleId>{E58EEFB8-15E5-44A9-849B-1A3A7A75EEDB}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1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8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3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514600" y="1123950"/>
            <a:ext cx="4038600" cy="304800"/>
            <a:chOff x="2514600" y="1123950"/>
            <a:chExt cx="4038600" cy="304800"/>
          </a:xfrm>
        </p:grpSpPr>
        <p:grpSp>
          <p:nvGrpSpPr>
            <p:cNvPr id="2" name="Group 1"/>
            <p:cNvGrpSpPr/>
            <p:nvPr/>
          </p:nvGrpSpPr>
          <p:grpSpPr>
            <a:xfrm>
              <a:off x="2514600" y="1123950"/>
              <a:ext cx="2019300" cy="304800"/>
              <a:chOff x="2514600" y="1123950"/>
              <a:chExt cx="2019300" cy="3048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2514600" y="1123950"/>
                <a:ext cx="0" cy="30480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4533900" y="1123950"/>
                <a:ext cx="0" cy="30480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 flipV="1">
              <a:off x="6553200" y="1123950"/>
              <a:ext cx="0" cy="30480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06767"/>
              </p:ext>
            </p:extLst>
          </p:nvPr>
        </p:nvGraphicFramePr>
        <p:xfrm>
          <a:off x="1485900" y="1657350"/>
          <a:ext cx="6096000" cy="370840"/>
        </p:xfrm>
        <a:graphic>
          <a:graphicData uri="http://schemas.openxmlformats.org/drawingml/2006/table">
            <a:tbl>
              <a:tblPr firstRow="1" bandRow="1">
                <a:tableStyleId>{E58EEFB8-15E5-44A9-849B-1A3A7A75EEDB}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x 100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x 10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x 1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2343150"/>
            <a:ext cx="6172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Biểu diễn số 183 trong hệ thập phân</a:t>
            </a: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Do quy ước của hệ thập phân, số 183 có giá trị </a:t>
            </a: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là một trăm cộng tám chục cộng ba đơn vị:</a:t>
            </a:r>
          </a:p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183 = 1 x 100 + 8 x 10 + 3 x 1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22074"/>
            <a:ext cx="9144000" cy="749476"/>
          </a:xfrm>
        </p:spPr>
        <p:txBody>
          <a:bodyPr/>
          <a:lstStyle/>
          <a:p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biễu</a:t>
            </a:r>
            <a:r>
              <a:rPr lang="en-US" sz="3200" dirty="0" smtClean="0"/>
              <a:t> </a:t>
            </a:r>
            <a:r>
              <a:rPr lang="en-US" sz="3200" dirty="0" err="1" smtClean="0"/>
              <a:t>diễn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hệ</a:t>
            </a:r>
            <a:r>
              <a:rPr lang="en-US" sz="3200" dirty="0" smtClean="0"/>
              <a:t> </a:t>
            </a:r>
            <a:r>
              <a:rPr lang="en-US" sz="3200" dirty="0" err="1" smtClean="0"/>
              <a:t>thập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43009" y="295072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7286 =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97300" y="2950722"/>
            <a:ext cx="21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1000 x 7 +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41400" y="2950725"/>
            <a:ext cx="187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 x 2 +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45846" y="2936571"/>
            <a:ext cx="1874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 x 8 +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301564" y="2950722"/>
            <a:ext cx="148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x 6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684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275 =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1684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 x 2 +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93800" y="16573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 x 7 +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1764" y="1653014"/>
            <a:ext cx="148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x 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96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699375"/>
              </p:ext>
            </p:extLst>
          </p:nvPr>
        </p:nvGraphicFramePr>
        <p:xfrm>
          <a:off x="2514600" y="769913"/>
          <a:ext cx="6096000" cy="365760"/>
        </p:xfrm>
        <a:graphic>
          <a:graphicData uri="http://schemas.openxmlformats.org/drawingml/2006/table">
            <a:tbl>
              <a:tblPr firstRow="1" bandRow="1">
                <a:tableStyleId>{E58EEFB8-15E5-44A9-849B-1A3A7A75EEDB}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1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1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0</a:t>
                      </a:r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498273" y="1303313"/>
            <a:ext cx="4125191" cy="304800"/>
            <a:chOff x="3498273" y="971550"/>
            <a:chExt cx="4125191" cy="304800"/>
          </a:xfrm>
        </p:grpSpPr>
        <p:grpSp>
          <p:nvGrpSpPr>
            <p:cNvPr id="2" name="Group 1"/>
            <p:cNvGrpSpPr/>
            <p:nvPr/>
          </p:nvGrpSpPr>
          <p:grpSpPr>
            <a:xfrm>
              <a:off x="3498273" y="971550"/>
              <a:ext cx="2050473" cy="304800"/>
              <a:chOff x="3498273" y="971550"/>
              <a:chExt cx="2050473" cy="3048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3498273" y="971550"/>
                <a:ext cx="0" cy="30480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5548746" y="971550"/>
                <a:ext cx="0" cy="30480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/>
            <p:nvPr/>
          </p:nvCxnSpPr>
          <p:spPr>
            <a:xfrm flipV="1">
              <a:off x="7623464" y="971550"/>
              <a:ext cx="0" cy="30480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05318"/>
              </p:ext>
            </p:extLst>
          </p:nvPr>
        </p:nvGraphicFramePr>
        <p:xfrm>
          <a:off x="2514600" y="1733551"/>
          <a:ext cx="6096000" cy="381000"/>
        </p:xfrm>
        <a:graphic>
          <a:graphicData uri="http://schemas.openxmlformats.org/drawingml/2006/table">
            <a:tbl>
              <a:tblPr firstRow="1" bandRow="1">
                <a:tableStyleId>{E58EEFB8-15E5-44A9-849B-1A3A7A75EEDB}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 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 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 1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30236" y="2446313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 smtClean="0">
                <a:solidFill>
                  <a:srgbClr val="002060"/>
                </a:solidFill>
              </a:rPr>
              <a:t>Biểu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diễn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số</a:t>
            </a:r>
            <a:r>
              <a:rPr lang="en-US" sz="1800" dirty="0" smtClean="0">
                <a:solidFill>
                  <a:srgbClr val="002060"/>
                </a:solidFill>
              </a:rPr>
              <a:t> 6 </a:t>
            </a:r>
            <a:r>
              <a:rPr lang="en-US" sz="1800" dirty="0" err="1" smtClean="0">
                <a:solidFill>
                  <a:srgbClr val="002060"/>
                </a:solidFill>
              </a:rPr>
              <a:t>chỉ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với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hai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kí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hiệu</a:t>
            </a:r>
            <a:r>
              <a:rPr lang="en-US" sz="1800" dirty="0" smtClean="0">
                <a:solidFill>
                  <a:srgbClr val="002060"/>
                </a:solidFill>
              </a:rPr>
              <a:t> “0” </a:t>
            </a:r>
            <a:r>
              <a:rPr lang="en-US" sz="1800" dirty="0" err="1" smtClean="0">
                <a:solidFill>
                  <a:srgbClr val="002060"/>
                </a:solidFill>
              </a:rPr>
              <a:t>và</a:t>
            </a:r>
            <a:r>
              <a:rPr lang="en-US" sz="1800" dirty="0" smtClean="0">
                <a:solidFill>
                  <a:srgbClr val="002060"/>
                </a:solidFill>
              </a:rPr>
              <a:t> “1”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 smtClean="0">
                <a:solidFill>
                  <a:srgbClr val="002060"/>
                </a:solidFill>
              </a:rPr>
              <a:t>Quy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ước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dịch</a:t>
            </a:r>
            <a:r>
              <a:rPr lang="en-US" sz="1800" dirty="0" smtClean="0">
                <a:solidFill>
                  <a:srgbClr val="002060"/>
                </a:solidFill>
              </a:rPr>
              <a:t> sang </a:t>
            </a:r>
            <a:r>
              <a:rPr lang="en-US" sz="1800" dirty="0" err="1" smtClean="0">
                <a:solidFill>
                  <a:srgbClr val="002060"/>
                </a:solidFill>
              </a:rPr>
              <a:t>trái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một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vị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trí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thì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giá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trị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gấp</a:t>
            </a:r>
            <a:endParaRPr lang="en-US" sz="1800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 dirty="0" err="1" smtClean="0">
                <a:solidFill>
                  <a:srgbClr val="002060"/>
                </a:solidFill>
              </a:rPr>
              <a:t>hai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lần</a:t>
            </a:r>
            <a:r>
              <a:rPr lang="en-US" sz="1800" dirty="0" smtClean="0">
                <a:solidFill>
                  <a:srgbClr val="002060"/>
                </a:solidFill>
              </a:rPr>
              <a:t> so </a:t>
            </a:r>
            <a:r>
              <a:rPr lang="en-US" sz="1800" dirty="0" err="1" smtClean="0">
                <a:solidFill>
                  <a:srgbClr val="002060"/>
                </a:solidFill>
              </a:rPr>
              <a:t>với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khi</a:t>
            </a:r>
            <a:r>
              <a:rPr lang="en-US" sz="1800" dirty="0" smtClean="0">
                <a:solidFill>
                  <a:srgbClr val="002060"/>
                </a:solidFill>
              </a:rPr>
              <a:t> ở </a:t>
            </a:r>
            <a:r>
              <a:rPr lang="en-US" sz="1800" dirty="0" err="1" smtClean="0">
                <a:solidFill>
                  <a:srgbClr val="002060"/>
                </a:solidFill>
              </a:rPr>
              <a:t>vị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trí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cũ</a:t>
            </a:r>
            <a:r>
              <a:rPr lang="en-US" sz="1800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110 -&gt; 1 x 4 + 1 x 2 + 0 x 1 = 6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30236" y="4138116"/>
            <a:ext cx="5417553" cy="872034"/>
            <a:chOff x="2930236" y="3806353"/>
            <a:chExt cx="5417553" cy="872034"/>
          </a:xfrm>
        </p:grpSpPr>
        <p:sp>
          <p:nvSpPr>
            <p:cNvPr id="4" name="Curved Right Arrow 3"/>
            <p:cNvSpPr/>
            <p:nvPr/>
          </p:nvSpPr>
          <p:spPr>
            <a:xfrm>
              <a:off x="2930236" y="3899470"/>
              <a:ext cx="533400" cy="6858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64061" y="3806353"/>
              <a:ext cx="4883728" cy="8720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FF0000"/>
                  </a:solidFill>
                </a:rPr>
                <a:t>Máy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tính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dùng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dãy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bit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để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biểu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diễn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các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tính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 err="1" smtClean="0">
                  <a:solidFill>
                    <a:srgbClr val="FF0000"/>
                  </a:solidFill>
                </a:rPr>
                <a:t>toán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.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-8206" y="280183"/>
            <a:ext cx="2065606" cy="3043293"/>
          </a:xfrm>
          <a:prstGeom prst="wedgeRectCallout">
            <a:avLst>
              <a:gd name="adj1" fmla="val 138141"/>
              <a:gd name="adj2" fmla="val 7105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từ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biểu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diễn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chỉ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dùng</a:t>
            </a:r>
            <a:r>
              <a:rPr lang="en-US" sz="2400" dirty="0">
                <a:solidFill>
                  <a:srgbClr val="FF0000"/>
                </a:solidFill>
              </a:rPr>
              <a:t> 2 </a:t>
            </a:r>
            <a:r>
              <a:rPr lang="en-US" sz="2400" dirty="0" err="1">
                <a:solidFill>
                  <a:srgbClr val="FF0000"/>
                </a:solidFill>
              </a:rPr>
              <a:t>kí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hiệu</a:t>
            </a:r>
            <a:r>
              <a:rPr lang="en-US" sz="2400" dirty="0">
                <a:solidFill>
                  <a:srgbClr val="FF0000"/>
                </a:solidFill>
              </a:rPr>
              <a:t> “0”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“1” </a:t>
            </a:r>
            <a:r>
              <a:rPr lang="en-US" sz="2400" dirty="0" err="1">
                <a:solidFill>
                  <a:srgbClr val="FF0000"/>
                </a:solidFill>
              </a:rPr>
              <a:t>được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gọi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phân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08757"/>
            <a:ext cx="8686800" cy="464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195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Quy</a:t>
            </a:r>
            <a:r>
              <a:rPr lang="en-US" sz="3200" dirty="0" smtClean="0"/>
              <a:t> </a:t>
            </a:r>
            <a:r>
              <a:rPr lang="en-US" sz="3200" dirty="0" err="1" smtClean="0"/>
              <a:t>đổi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dãy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nhị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sang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thập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143770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11010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2387065"/>
            <a:ext cx="1066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8x1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33168" y="2387065"/>
            <a:ext cx="10908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2"/>
                  </a:solidFill>
                </a:ln>
              </a:rPr>
              <a:t>16x1</a:t>
            </a:r>
            <a:endParaRPr lang="en-US" sz="3200" dirty="0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5280" y="2387064"/>
            <a:ext cx="9272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4x0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5056" y="2387063"/>
            <a:ext cx="10287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2x1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81900" y="2387063"/>
            <a:ext cx="10287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1x0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76400" y="241935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3528646" y="238706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292384" y="238706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7048500" y="238706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900246" y="1803754"/>
            <a:ext cx="2681654" cy="583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64967" y="1902808"/>
            <a:ext cx="1332913" cy="4796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343400" y="1898206"/>
            <a:ext cx="38100" cy="4842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307667" y="1898206"/>
            <a:ext cx="800099" cy="4842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524000" y="1790994"/>
            <a:ext cx="2320292" cy="5914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2900" y="3558367"/>
            <a:ext cx="80010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11010 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16 + 8 + 0 + 2 +0 = 26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08757"/>
            <a:ext cx="8686800" cy="464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195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Quy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dãy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nhị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</a:rPr>
              <a:t> sang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thập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phân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573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1011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165735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8x1 + 4x0 + 2x1 +1x1 = 11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" y="253285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10011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2133600" y="2515751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16x1 + 8x0 + 4x0 + 2x1 +1x1 = 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15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09550"/>
            <a:ext cx="8686800" cy="464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195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thập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</a:rPr>
              <a:t> sang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nhị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phân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0015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Đổi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11 sang </a:t>
            </a:r>
            <a:r>
              <a:rPr lang="en-US" sz="3200" dirty="0" err="1" smtClean="0"/>
              <a:t>hệ</a:t>
            </a:r>
            <a:r>
              <a:rPr lang="en-US" sz="3200" dirty="0" smtClean="0"/>
              <a:t> </a:t>
            </a:r>
            <a:r>
              <a:rPr lang="en-US" sz="3200" dirty="0" err="1" smtClean="0"/>
              <a:t>nhị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948875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 : 2 = 5 </a:t>
            </a:r>
            <a:r>
              <a:rPr lang="en-US" sz="3200" dirty="0" err="1" smtClean="0"/>
              <a:t>dư</a:t>
            </a:r>
            <a:r>
              <a:rPr lang="en-US" sz="3200" dirty="0" smtClean="0"/>
              <a:t> 1</a:t>
            </a:r>
          </a:p>
          <a:p>
            <a:r>
              <a:rPr lang="en-US" sz="3200" dirty="0" smtClean="0"/>
              <a:t>  5 : 2 = 2 </a:t>
            </a:r>
            <a:r>
              <a:rPr lang="en-US" sz="3200" dirty="0" err="1" smtClean="0"/>
              <a:t>dư</a:t>
            </a:r>
            <a:r>
              <a:rPr lang="en-US" sz="3200" dirty="0" smtClean="0"/>
              <a:t> 1</a:t>
            </a:r>
          </a:p>
          <a:p>
            <a:r>
              <a:rPr lang="en-US" sz="3200" dirty="0" smtClean="0"/>
              <a:t>  2 : 2 = 1 </a:t>
            </a:r>
            <a:r>
              <a:rPr lang="en-US" sz="3200" dirty="0" err="1" smtClean="0"/>
              <a:t>dư</a:t>
            </a:r>
            <a:r>
              <a:rPr lang="en-US" sz="3200" dirty="0" smtClean="0"/>
              <a:t> 0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1 : 2 = 0 </a:t>
            </a:r>
            <a:r>
              <a:rPr lang="en-US" sz="3200" dirty="0" err="1" smtClean="0"/>
              <a:t>dư</a:t>
            </a:r>
            <a:r>
              <a:rPr lang="en-US" sz="3200" dirty="0" smtClean="0"/>
              <a:t> 1</a:t>
            </a:r>
            <a:endParaRPr lang="en-US" sz="3200" dirty="0"/>
          </a:p>
        </p:txBody>
      </p:sp>
      <p:sp>
        <p:nvSpPr>
          <p:cNvPr id="6" name="Up Arrow 5"/>
          <p:cNvSpPr/>
          <p:nvPr/>
        </p:nvSpPr>
        <p:spPr>
          <a:xfrm>
            <a:off x="3733800" y="2114550"/>
            <a:ext cx="228600" cy="1752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4724400" y="2266950"/>
            <a:ext cx="3429000" cy="1447800"/>
          </a:xfrm>
          <a:prstGeom prst="wedgeRectCallout">
            <a:avLst>
              <a:gd name="adj1" fmla="val -71089"/>
              <a:gd name="adj2" fmla="val -18634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11 </a:t>
            </a:r>
            <a:r>
              <a:rPr lang="en-US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1011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73763"/>
      </a:dk1>
      <a:lt1>
        <a:srgbClr val="FFFFFF"/>
      </a:lt1>
      <a:dk2>
        <a:srgbClr val="3F4247"/>
      </a:dk2>
      <a:lt2>
        <a:srgbClr val="CFD9E1"/>
      </a:lt2>
      <a:accent1>
        <a:srgbClr val="6FA8DC"/>
      </a:accent1>
      <a:accent2>
        <a:srgbClr val="0B5394"/>
      </a:accent2>
      <a:accent3>
        <a:srgbClr val="9FC5E8"/>
      </a:accent3>
      <a:accent4>
        <a:srgbClr val="CFD9E1"/>
      </a:accent4>
      <a:accent5>
        <a:srgbClr val="A1EFFF"/>
      </a:accent5>
      <a:accent6>
        <a:srgbClr val="5AB1C9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1107</Words>
  <Application>Microsoft Office PowerPoint</Application>
  <PresentationFormat>On-screen Show (16:9)</PresentationFormat>
  <Paragraphs>162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Montserrat</vt:lpstr>
      <vt:lpstr>Calibri</vt:lpstr>
      <vt:lpstr>Roboto</vt:lpstr>
      <vt:lpstr>Karla</vt:lpstr>
      <vt:lpstr>Wingdings</vt:lpstr>
      <vt:lpstr>Cambria Math</vt:lpstr>
      <vt:lpstr>Times New Roman</vt:lpstr>
      <vt:lpstr>VNI-Times</vt:lpstr>
      <vt:lpstr>Symbol</vt:lpstr>
      <vt:lpstr>Aemelia template</vt:lpstr>
      <vt:lpstr>PowerPoint Presentation</vt:lpstr>
      <vt:lpstr>BÀI 5 DỮ LIỆU TRONG MÁY TÍNH!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Dữ liệu và các bước xử lí 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Dung lượng lưu trữ của một số thiết bị</vt:lpstr>
      <vt:lpstr>BÀI TẬP LUYỆN TẬP</vt:lpstr>
      <vt:lpstr>PowerPoint Presentation</vt:lpstr>
      <vt:lpstr>BÀI TẬP VẬN DỤNG</vt:lpstr>
      <vt:lpstr>Tổng kết kiến thức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 bài học hôm nay!</dc:title>
  <dc:creator>Hoai Ham Hap</dc:creator>
  <cp:lastModifiedBy>PC</cp:lastModifiedBy>
  <cp:revision>41</cp:revision>
  <dcterms:modified xsi:type="dcterms:W3CDTF">2021-10-08T00:46:40Z</dcterms:modified>
</cp:coreProperties>
</file>